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4"/>
  </p:sldMasterIdLst>
  <p:notesMasterIdLst>
    <p:notesMasterId r:id="rId68"/>
  </p:notesMasterIdLst>
  <p:handoutMasterIdLst>
    <p:handoutMasterId r:id="rId69"/>
  </p:handoutMasterIdLst>
  <p:sldIdLst>
    <p:sldId id="334" r:id="rId5"/>
    <p:sldId id="316" r:id="rId6"/>
    <p:sldId id="337" r:id="rId7"/>
    <p:sldId id="350" r:id="rId8"/>
    <p:sldId id="351" r:id="rId9"/>
    <p:sldId id="352" r:id="rId10"/>
    <p:sldId id="353" r:id="rId11"/>
    <p:sldId id="354" r:id="rId12"/>
    <p:sldId id="355" r:id="rId13"/>
    <p:sldId id="356" r:id="rId14"/>
    <p:sldId id="343" r:id="rId15"/>
    <p:sldId id="357" r:id="rId16"/>
    <p:sldId id="360" r:id="rId17"/>
    <p:sldId id="361" r:id="rId18"/>
    <p:sldId id="362" r:id="rId19"/>
    <p:sldId id="363" r:id="rId20"/>
    <p:sldId id="371" r:id="rId21"/>
    <p:sldId id="364" r:id="rId22"/>
    <p:sldId id="365" r:id="rId23"/>
    <p:sldId id="367" r:id="rId24"/>
    <p:sldId id="368" r:id="rId25"/>
    <p:sldId id="369" r:id="rId26"/>
    <p:sldId id="370" r:id="rId27"/>
    <p:sldId id="372" r:id="rId28"/>
    <p:sldId id="336" r:id="rId29"/>
    <p:sldId id="373" r:id="rId30"/>
    <p:sldId id="374" r:id="rId31"/>
    <p:sldId id="375" r:id="rId32"/>
    <p:sldId id="376" r:id="rId33"/>
    <p:sldId id="377" r:id="rId34"/>
    <p:sldId id="378" r:id="rId35"/>
    <p:sldId id="379" r:id="rId36"/>
    <p:sldId id="380" r:id="rId37"/>
    <p:sldId id="381" r:id="rId38"/>
    <p:sldId id="382" r:id="rId39"/>
    <p:sldId id="383" r:id="rId40"/>
    <p:sldId id="384" r:id="rId41"/>
    <p:sldId id="385" r:id="rId42"/>
    <p:sldId id="386" r:id="rId43"/>
    <p:sldId id="387" r:id="rId44"/>
    <p:sldId id="388" r:id="rId45"/>
    <p:sldId id="389" r:id="rId46"/>
    <p:sldId id="390" r:id="rId47"/>
    <p:sldId id="391" r:id="rId48"/>
    <p:sldId id="392" r:id="rId49"/>
    <p:sldId id="394" r:id="rId50"/>
    <p:sldId id="393" r:id="rId51"/>
    <p:sldId id="395" r:id="rId52"/>
    <p:sldId id="396" r:id="rId53"/>
    <p:sldId id="397" r:id="rId54"/>
    <p:sldId id="398" r:id="rId55"/>
    <p:sldId id="399" r:id="rId56"/>
    <p:sldId id="400" r:id="rId57"/>
    <p:sldId id="401" r:id="rId58"/>
    <p:sldId id="402" r:id="rId59"/>
    <p:sldId id="403" r:id="rId60"/>
    <p:sldId id="404" r:id="rId61"/>
    <p:sldId id="405" r:id="rId62"/>
    <p:sldId id="406" r:id="rId63"/>
    <p:sldId id="407" r:id="rId64"/>
    <p:sldId id="408" r:id="rId65"/>
    <p:sldId id="409" r:id="rId66"/>
    <p:sldId id="410"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4" autoAdjust="0"/>
    <p:restoredTop sz="84967" autoAdjust="0"/>
  </p:normalViewPr>
  <p:slideViewPr>
    <p:cSldViewPr snapToGrid="0">
      <p:cViewPr varScale="1">
        <p:scale>
          <a:sx n="83" d="100"/>
          <a:sy n="83" d="100"/>
        </p:scale>
        <p:origin x="686" y="77"/>
      </p:cViewPr>
      <p:guideLst>
        <p:guide orient="horz" pos="1392"/>
        <p:guide pos="7056"/>
        <p:guide orient="horz" pos="3168"/>
      </p:guideLst>
    </p:cSldViewPr>
  </p:slideViewPr>
  <p:outlineViewPr>
    <p:cViewPr>
      <p:scale>
        <a:sx n="33" d="100"/>
        <a:sy n="33" d="100"/>
      </p:scale>
      <p:origin x="0" y="-1103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8/10/relationships/authors" Targe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6/29/2024</a:t>
            </a:fld>
            <a:endParaRPr lang="en-US" dirty="0"/>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dirty="0"/>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1801796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3466773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833487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4010776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25</a:t>
            </a:fld>
            <a:endParaRPr lang="en-US" dirty="0"/>
          </a:p>
        </p:txBody>
      </p:sp>
    </p:spTree>
    <p:extLst>
      <p:ext uri="{BB962C8B-B14F-4D97-AF65-F5344CB8AC3E}">
        <p14:creationId xmlns:p14="http://schemas.microsoft.com/office/powerpoint/2010/main" val="1531547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57809"/>
            <a:ext cx="7983110" cy="3080335"/>
          </a:xfrm>
        </p:spPr>
        <p:txBody>
          <a:bodyPr lIns="0" tIns="0" rIns="0" bIns="0" anchor="b"/>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8161510"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1280159" y="640080"/>
            <a:ext cx="4815836" cy="2103120"/>
          </a:xfrm>
        </p:spPr>
        <p:txBody>
          <a:bodyPr lIns="0" tIns="0" rIns="0" bIns="0" anchor="ctr" anchorCtr="0"/>
          <a:lstStyle>
            <a:lvl1pPr algn="l">
              <a:defRPr sz="4000" b="1" cap="all" spc="0" baseline="0">
                <a:solidFill>
                  <a:schemeClr val="tx1"/>
                </a:solidFill>
              </a:defRPr>
            </a:lvl1pPr>
          </a:lstStyle>
          <a:p>
            <a:r>
              <a:rPr lang="en-US" dirty="0"/>
              <a:t>Click to add title</a:t>
            </a:r>
          </a:p>
        </p:txBody>
      </p:sp>
      <p:sp>
        <p:nvSpPr>
          <p:cNvPr id="16" name="Slide Number Placeholder 15">
            <a:extLst>
              <a:ext uri="{FF2B5EF4-FFF2-40B4-BE49-F238E27FC236}">
                <a16:creationId xmlns:a16="http://schemas.microsoft.com/office/drawing/2014/main" id="{6183E8BD-29F0-8F9F-FC7D-73F8067BCDDF}"/>
              </a:ext>
            </a:extLst>
          </p:cNvPr>
          <p:cNvSpPr>
            <a:spLocks noGrp="1"/>
          </p:cNvSpPr>
          <p:nvPr>
            <p:ph type="sldNum" sz="quarter" idx="20"/>
          </p:nvPr>
        </p:nvSpPr>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15" name="Content Placeholder 2">
            <a:extLst>
              <a:ext uri="{FF2B5EF4-FFF2-40B4-BE49-F238E27FC236}">
                <a16:creationId xmlns:a16="http://schemas.microsoft.com/office/drawing/2014/main" id="{5C983CA3-739C-6C20-AFE0-0997370354B4}"/>
              </a:ext>
            </a:extLst>
          </p:cNvPr>
          <p:cNvSpPr>
            <a:spLocks noGrp="1"/>
          </p:cNvSpPr>
          <p:nvPr>
            <p:ph idx="1" hasCustomPrompt="1"/>
          </p:nvPr>
        </p:nvSpPr>
        <p:spPr>
          <a:xfrm>
            <a:off x="6531427" y="640080"/>
            <a:ext cx="5122889" cy="2103120"/>
          </a:xfrm>
        </p:spPr>
        <p:txBody>
          <a:bodyPr lIns="0" tIns="0" rIns="0" bIns="0" anchor="ctr" anchorCtr="0">
            <a:normAutofit/>
          </a:bodyPr>
          <a:lstStyle>
            <a:lvl1pPr marL="0" indent="0">
              <a:lnSpc>
                <a:spcPct val="110000"/>
              </a:lnSpc>
              <a:buNone/>
              <a:defRPr sz="1800">
                <a:solidFill>
                  <a:schemeClr val="tx1"/>
                </a:solidFill>
              </a:defRPr>
            </a:lvl1pPr>
            <a:lvl2pPr marL="228600">
              <a:lnSpc>
                <a:spcPct val="100000"/>
              </a:lnSpc>
              <a:defRPr sz="1600">
                <a:solidFill>
                  <a:schemeClr val="tx1"/>
                </a:solidFill>
              </a:defRPr>
            </a:lvl2pPr>
            <a:lvl3pPr marL="457200">
              <a:lnSpc>
                <a:spcPct val="100000"/>
              </a:lnSpc>
              <a:defRPr sz="1400">
                <a:solidFill>
                  <a:schemeClr val="tx1"/>
                </a:solidFill>
              </a:defRPr>
            </a:lvl3pPr>
            <a:lvl4pPr marL="685800">
              <a:lnSpc>
                <a:spcPct val="100000"/>
              </a:lnSpc>
              <a:defRPr sz="1200">
                <a:solidFill>
                  <a:schemeClr val="tx1"/>
                </a:solidFill>
              </a:defRPr>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cxnSp>
        <p:nvCxnSpPr>
          <p:cNvPr id="4" name="Straight Connector 3">
            <a:extLst>
              <a:ext uri="{FF2B5EF4-FFF2-40B4-BE49-F238E27FC236}">
                <a16:creationId xmlns:a16="http://schemas.microsoft.com/office/drawing/2014/main" id="{4BC9F29C-BBE9-AFB4-AFC6-30BCA4EB2AFA}"/>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BC4D286-C480-B4CF-4406-CACC323F9FAD}"/>
              </a:ext>
            </a:extLst>
          </p:cNvPr>
          <p:cNvSpPr>
            <a:spLocks noGrp="1"/>
          </p:cNvSpPr>
          <p:nvPr>
            <p:ph idx="21" hasCustomPrompt="1"/>
          </p:nvPr>
        </p:nvSpPr>
        <p:spPr>
          <a:xfrm>
            <a:off x="1280160" y="3017520"/>
            <a:ext cx="10374152" cy="3208866"/>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0BEE2817-4518-D59A-BD13-29A3D4FE64F0}"/>
              </a:ext>
            </a:extLst>
          </p:cNvPr>
          <p:cNvSpPr>
            <a:spLocks noGrp="1"/>
          </p:cNvSpPr>
          <p:nvPr>
            <p:ph type="ftr" sz="quarter" idx="19"/>
          </p:nvPr>
        </p:nvSpPr>
        <p:spPr>
          <a:xfrm>
            <a:off x="7539516" y="6356350"/>
            <a:ext cx="4114800" cy="365125"/>
          </a:xfrm>
        </p:spPr>
        <p:txBody>
          <a:bodyPr/>
          <a:lstStyle/>
          <a:p>
            <a:endParaRPr lang="en-US" dirty="0"/>
          </a:p>
        </p:txBody>
      </p:sp>
    </p:spTree>
    <p:extLst>
      <p:ext uri="{BB962C8B-B14F-4D97-AF65-F5344CB8AC3E}">
        <p14:creationId xmlns:p14="http://schemas.microsoft.com/office/powerpoint/2010/main" val="1068905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1280159" y="4970638"/>
            <a:ext cx="9144000" cy="1280160"/>
          </a:xfrm>
        </p:spPr>
        <p:txBody>
          <a:bodyPr lIns="0" tIns="0" rIns="0" bIns="0" anchor="b" anchorCtr="0"/>
          <a:lstStyle>
            <a:lvl1pPr algn="l">
              <a:defRPr sz="4000" b="1" cap="all" spc="0" baseline="0">
                <a:solidFill>
                  <a:schemeClr val="tx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F0626849-9D2D-3C95-8C10-FA8F325FE9AA}"/>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685800"/>
            <a:ext cx="4937760" cy="4023360"/>
          </a:xfrm>
        </p:spPr>
        <p:txBody>
          <a:bodyPr lIns="0" tIns="0" rIns="0" bIns="0">
            <a:noAutofit/>
          </a:bodyPr>
          <a:lstStyle>
            <a:lvl1pPr marL="0" indent="0">
              <a:spcBef>
                <a:spcPts val="1200"/>
              </a:spcBef>
              <a:buNone/>
              <a:defRPr sz="1800"/>
            </a:lvl1pPr>
            <a:lvl2pPr marL="457200">
              <a:spcBef>
                <a:spcPts val="1200"/>
              </a:spcBef>
              <a:defRPr sz="1800"/>
            </a:lvl2pPr>
            <a:lvl3pPr marL="914400">
              <a:spcBef>
                <a:spcPts val="1200"/>
              </a:spcBef>
              <a:defRPr sz="1800"/>
            </a:lvl3pPr>
            <a:lvl4pPr marL="1371600">
              <a:spcBef>
                <a:spcPts val="1200"/>
              </a:spcBef>
              <a:defRPr sz="1800"/>
            </a:lvl4pPr>
            <a:lvl5pPr marL="18288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04755" y="685800"/>
            <a:ext cx="4937760" cy="4023360"/>
          </a:xfrm>
        </p:spPr>
        <p:txBody>
          <a:bodyPr lIns="0" tIns="0" rIns="0" bIns="0">
            <a:noAutofit/>
          </a:bodyPr>
          <a:lstStyle>
            <a:lvl1pPr>
              <a:spcBef>
                <a:spcPts val="1200"/>
              </a:spcBef>
              <a:defRPr sz="1800"/>
            </a:lvl1pPr>
            <a:lvl2pPr>
              <a:spcBef>
                <a:spcPts val="1200"/>
              </a:spcBef>
              <a:defRPr sz="1800"/>
            </a:lvl2pPr>
            <a:lvl3pPr>
              <a:spcBef>
                <a:spcPts val="1200"/>
              </a:spcBef>
              <a:defRPr sz="1800"/>
            </a:lvl3pPr>
            <a:lvl4pPr>
              <a:spcBef>
                <a:spcPts val="1200"/>
              </a:spcBef>
              <a:defRPr sz="1800"/>
            </a:lvl4pPr>
            <a:lvl5pPr>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a:extLst>
              <a:ext uri="{FF2B5EF4-FFF2-40B4-BE49-F238E27FC236}">
                <a16:creationId xmlns:a16="http://schemas.microsoft.com/office/drawing/2014/main" id="{4717D91C-F78C-0E4C-FB27-7112AB840A1C}"/>
              </a:ext>
              <a:ext uri="{C183D7F6-B498-43B3-948B-1728B52AA6E4}">
                <adec:decorative xmlns:adec="http://schemas.microsoft.com/office/drawing/2017/decorative" val="1"/>
              </a:ext>
            </a:extLst>
          </p:cNvPr>
          <p:cNvGrpSpPr/>
          <p:nvPr userDrawn="1"/>
        </p:nvGrpSpPr>
        <p:grpSpPr>
          <a:xfrm>
            <a:off x="5322570" y="5680647"/>
            <a:ext cx="465456" cy="581432"/>
            <a:chOff x="7843462" y="2744546"/>
            <a:chExt cx="465456" cy="581432"/>
          </a:xfrm>
        </p:grpSpPr>
        <p:sp>
          <p:nvSpPr>
            <p:cNvPr id="15" name="Graphic 12">
              <a:extLst>
                <a:ext uri="{FF2B5EF4-FFF2-40B4-BE49-F238E27FC236}">
                  <a16:creationId xmlns:a16="http://schemas.microsoft.com/office/drawing/2014/main" id="{CC935CF3-75DF-0DC7-1B2A-E0E0205DF64B}"/>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7" name="Graphic 13">
              <a:extLst>
                <a:ext uri="{FF2B5EF4-FFF2-40B4-BE49-F238E27FC236}">
                  <a16:creationId xmlns:a16="http://schemas.microsoft.com/office/drawing/2014/main" id="{D5782BEB-6319-DEC1-F9ED-BA9201C6B9B7}"/>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18" name="Graphic 15">
              <a:extLst>
                <a:ext uri="{FF2B5EF4-FFF2-40B4-BE49-F238E27FC236}">
                  <a16:creationId xmlns:a16="http://schemas.microsoft.com/office/drawing/2014/main" id="{6E59DFAF-9794-BD12-D89A-422FFFFCE023}"/>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21" name="Footer Placeholder 20">
            <a:extLst>
              <a:ext uri="{FF2B5EF4-FFF2-40B4-BE49-F238E27FC236}">
                <a16:creationId xmlns:a16="http://schemas.microsoft.com/office/drawing/2014/main" id="{36444A47-BCB3-5C86-F2B8-25092BE8D9FF}"/>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C648C53D-49AB-C003-70E8-5117AF079715}"/>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96BC1DE-6696-3408-564E-2D73B1266326}"/>
              </a:ext>
              <a:ext uri="{C183D7F6-B498-43B3-948B-1728B52AA6E4}">
                <adec:decorative xmlns:adec="http://schemas.microsoft.com/office/drawing/2017/decorative" val="1"/>
              </a:ext>
            </a:extLst>
          </p:cNvPr>
          <p:cNvGrpSpPr/>
          <p:nvPr userDrawn="1"/>
        </p:nvGrpSpPr>
        <p:grpSpPr>
          <a:xfrm rot="5400000">
            <a:off x="10711518" y="5393214"/>
            <a:ext cx="1097341" cy="736658"/>
            <a:chOff x="10508317" y="446637"/>
            <a:chExt cx="1097341" cy="736658"/>
          </a:xfrm>
        </p:grpSpPr>
        <p:sp>
          <p:nvSpPr>
            <p:cNvPr id="25" name="Graphic 15">
              <a:extLst>
                <a:ext uri="{FF2B5EF4-FFF2-40B4-BE49-F238E27FC236}">
                  <a16:creationId xmlns:a16="http://schemas.microsoft.com/office/drawing/2014/main" id="{268EB1E4-29D6-C3F5-BCBB-FB7E7EE5C25C}"/>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26" name="Graphic 16">
              <a:extLst>
                <a:ext uri="{FF2B5EF4-FFF2-40B4-BE49-F238E27FC236}">
                  <a16:creationId xmlns:a16="http://schemas.microsoft.com/office/drawing/2014/main" id="{09524D46-140F-2F4F-430B-F59815A07CF1}"/>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27" name="Graphic 14">
              <a:extLst>
                <a:ext uri="{FF2B5EF4-FFF2-40B4-BE49-F238E27FC236}">
                  <a16:creationId xmlns:a16="http://schemas.microsoft.com/office/drawing/2014/main" id="{AC75143B-C717-8D04-743C-B40FB5EFB21C}"/>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487376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1280160" y="640080"/>
            <a:ext cx="10087699" cy="1280160"/>
          </a:xfrm>
        </p:spPr>
        <p:txBody>
          <a:bodyPr lIns="0" tIns="0" rIns="0" bIns="0" anchor="b" anchorCtr="0"/>
          <a:lstStyle>
            <a:lvl1pPr>
              <a:defRPr sz="4000" b="1" cap="all" baseline="0"/>
            </a:lvl1pPr>
          </a:lstStyle>
          <a:p>
            <a:r>
              <a:rPr lang="en-US" dirty="0"/>
              <a:t>Click to add title</a:t>
            </a:r>
          </a:p>
        </p:txBody>
      </p:sp>
      <p:sp>
        <p:nvSpPr>
          <p:cNvPr id="10" name="Slide Number Placeholder 9">
            <a:extLst>
              <a:ext uri="{FF2B5EF4-FFF2-40B4-BE49-F238E27FC236}">
                <a16:creationId xmlns:a16="http://schemas.microsoft.com/office/drawing/2014/main" id="{116B8DF0-B7E6-5032-C3C7-E457E793BE37}"/>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1280160" y="2103119"/>
            <a:ext cx="10087699" cy="4114800"/>
          </a:xfrm>
        </p:spPr>
        <p:txBody>
          <a:bodyPr lIns="0" tIns="0" rIns="0" bIns="0"/>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DC5F4D40-ADE4-5EEB-436C-8563A49C55F8}"/>
              </a:ext>
            </a:extLst>
          </p:cNvPr>
          <p:cNvSpPr>
            <a:spLocks noGrp="1"/>
          </p:cNvSpPr>
          <p:nvPr>
            <p:ph type="ftr" sz="quarter" idx="11"/>
          </p:nvPr>
        </p:nvSpPr>
        <p:spPr>
          <a:xfrm>
            <a:off x="1280160" y="6356350"/>
            <a:ext cx="4114800" cy="365125"/>
          </a:xfrm>
        </p:spPr>
        <p:txBody>
          <a:bodyPr lIns="0"/>
          <a:lstStyle>
            <a:lvl1pPr algn="l">
              <a:defRPr/>
            </a:lvl1pPr>
          </a:lstStyle>
          <a:p>
            <a:endParaRPr lang="en-US" dirty="0"/>
          </a:p>
        </p:txBody>
      </p:sp>
    </p:spTree>
    <p:extLst>
      <p:ext uri="{BB962C8B-B14F-4D97-AF65-F5344CB8AC3E}">
        <p14:creationId xmlns:p14="http://schemas.microsoft.com/office/powerpoint/2010/main" val="3321745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1">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2792897" y="585216"/>
            <a:ext cx="8965094" cy="2276856"/>
          </a:xfrm>
        </p:spPr>
        <p:txBody>
          <a:bodyPr lIns="0" tIns="0" rIns="0" anchor="b"/>
          <a:lstStyle>
            <a:lvl1pPr algn="r">
              <a:lnSpc>
                <a:spcPts val="4800"/>
              </a:lnSpc>
              <a:defRPr sz="4800" b="1" cap="all" spc="0" baseline="0">
                <a:solidFill>
                  <a:schemeClr val="bg1"/>
                </a:solidFill>
              </a:defRPr>
            </a:lvl1pPr>
          </a:lstStyle>
          <a:p>
            <a:r>
              <a:rPr lang="en-US"/>
              <a:t>Click to edit Master title style</a:t>
            </a:r>
            <a:endParaRPr lang="en-US" dirty="0"/>
          </a:p>
        </p:txBody>
      </p:sp>
      <p:sp>
        <p:nvSpPr>
          <p:cNvPr id="7" name="Picture Placeholder 14">
            <a:extLst>
              <a:ext uri="{FF2B5EF4-FFF2-40B4-BE49-F238E27FC236}">
                <a16:creationId xmlns:a16="http://schemas.microsoft.com/office/drawing/2014/main" id="{FC9B12A4-113B-B3F6-5926-5C2A6F504ABA}"/>
              </a:ext>
            </a:extLst>
          </p:cNvPr>
          <p:cNvSpPr>
            <a:spLocks noGrp="1"/>
          </p:cNvSpPr>
          <p:nvPr>
            <p:ph type="pic" sz="quarter" idx="14" hasCustomPrompt="1"/>
          </p:nvPr>
        </p:nvSpPr>
        <p:spPr>
          <a:xfrm>
            <a:off x="1371606"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640609" y="3127248"/>
            <a:ext cx="6117381" cy="3017520"/>
          </a:xfrm>
        </p:spPr>
        <p:txBody>
          <a:bodyPr lIns="0" tIns="0" rIns="0" bIns="0">
            <a:normAutofit/>
          </a:bodyPr>
          <a:lstStyle>
            <a:lvl1pPr marL="0" indent="0" algn="r">
              <a:spcBef>
                <a:spcPts val="1200"/>
              </a:spcBef>
              <a:buNone/>
              <a:defRPr sz="2400">
                <a:solidFill>
                  <a:schemeClr val="bg1"/>
                </a:solidFill>
              </a:defRPr>
            </a:lvl1pPr>
          </a:lstStyle>
          <a:p>
            <a:pPr lvl="0"/>
            <a:r>
              <a:rPr lang="en-US" dirty="0"/>
              <a:t>Click to add text</a:t>
            </a:r>
          </a:p>
        </p:txBody>
      </p:sp>
      <p:grpSp>
        <p:nvGrpSpPr>
          <p:cNvPr id="3" name="Group 2">
            <a:extLst>
              <a:ext uri="{FF2B5EF4-FFF2-40B4-BE49-F238E27FC236}">
                <a16:creationId xmlns:a16="http://schemas.microsoft.com/office/drawing/2014/main" id="{8AF51D36-DB19-27CD-47E0-A4261648DA12}"/>
              </a:ext>
              <a:ext uri="{C183D7F6-B498-43B3-948B-1728B52AA6E4}">
                <adec:decorative xmlns:adec="http://schemas.microsoft.com/office/drawing/2017/decorative" val="1"/>
              </a:ext>
            </a:extLst>
          </p:cNvPr>
          <p:cNvGrpSpPr/>
          <p:nvPr userDrawn="1"/>
        </p:nvGrpSpPr>
        <p:grpSpPr>
          <a:xfrm rot="18614240">
            <a:off x="3975343" y="2819532"/>
            <a:ext cx="465456" cy="581432"/>
            <a:chOff x="7843462" y="2744546"/>
            <a:chExt cx="465456" cy="581432"/>
          </a:xfrm>
        </p:grpSpPr>
        <p:sp>
          <p:nvSpPr>
            <p:cNvPr id="4" name="Graphic 12">
              <a:extLst>
                <a:ext uri="{FF2B5EF4-FFF2-40B4-BE49-F238E27FC236}">
                  <a16:creationId xmlns:a16="http://schemas.microsoft.com/office/drawing/2014/main" id="{3EFED0E0-17D4-C5B0-09D0-B43338A856B3}"/>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8F798BBE-9B6F-700D-08A1-09ABC5388CCE}"/>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4AE2D1C5-9D85-9049-690C-3AFCE7E2DA56}"/>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13" name="Straight Connector 12">
            <a:extLst>
              <a:ext uri="{FF2B5EF4-FFF2-40B4-BE49-F238E27FC236}">
                <a16:creationId xmlns:a16="http://schemas.microsoft.com/office/drawing/2014/main" id="{9D0FE75D-ACD3-655E-58A7-8F2C182760B4}"/>
              </a:ext>
              <a:ext uri="{C183D7F6-B498-43B3-948B-1728B52AA6E4}">
                <adec:decorative xmlns:adec="http://schemas.microsoft.com/office/drawing/2017/decorative" val="1"/>
              </a:ext>
            </a:extLst>
          </p:cNvPr>
          <p:cNvCxnSpPr>
            <a:cxnSpLocks/>
          </p:cNvCxnSpPr>
          <p:nvPr userDrawn="1"/>
        </p:nvCxnSpPr>
        <p:spPr>
          <a:xfrm>
            <a:off x="74066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362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a:off x="72390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484632" y="726630"/>
            <a:ext cx="520991" cy="517379"/>
          </a:xfrm>
        </p:spPr>
        <p:txBody>
          <a:bodyPr/>
          <a:lstStyle/>
          <a:p>
            <a:fld id="{D8DA9DAA-006C-4F4B-980E-E3DF019B24E2}" type="slidenum">
              <a:rPr lang="en-US" smtClean="0"/>
              <a:t>‹#›</a:t>
            </a:fld>
            <a:endParaRPr lang="en-US" dirty="0"/>
          </a:p>
        </p:txBody>
      </p:sp>
      <p:cxnSp>
        <p:nvCxnSpPr>
          <p:cNvPr id="3" name="Straight Connector 2">
            <a:extLst>
              <a:ext uri="{FF2B5EF4-FFF2-40B4-BE49-F238E27FC236}">
                <a16:creationId xmlns:a16="http://schemas.microsoft.com/office/drawing/2014/main" id="{B5B2B208-F5B9-0151-C982-A389CB0B299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0EEA6CA-DE1E-18ED-E69E-54A1372FE21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2F973C81-5E94-41F6-CE15-3B4763B3ABE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C835B5C-F994-9D57-3118-919EE90F57E1}"/>
              </a:ext>
            </a:extLst>
          </p:cNvPr>
          <p:cNvSpPr>
            <a:spLocks noGrp="1"/>
          </p:cNvSpPr>
          <p:nvPr>
            <p:ph type="sldNum" sz="quarter" idx="12"/>
          </p:nvPr>
        </p:nvSpPr>
        <p:spPr/>
        <p:txBody>
          <a:bodyPr/>
          <a:lstStyle/>
          <a:p>
            <a:fld id="{D8DA9DAA-006C-4F4B-980E-E3DF019B24E2}" type="slidenum">
              <a:rPr lang="en-US" smtClean="0"/>
              <a:pPr/>
              <a:t>‹#›</a:t>
            </a:fld>
            <a:endParaRPr lang="en-US" dirty="0"/>
          </a:p>
        </p:txBody>
      </p:sp>
    </p:spTree>
    <p:extLst>
      <p:ext uri="{BB962C8B-B14F-4D97-AF65-F5344CB8AC3E}">
        <p14:creationId xmlns:p14="http://schemas.microsoft.com/office/powerpoint/2010/main" val="3840867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116544" y="614202"/>
            <a:ext cx="5918072" cy="2276856"/>
          </a:xfrm>
        </p:spPr>
        <p:txBody>
          <a:bodyPr lIns="0" tIns="0" rIns="0" bIns="0" anchor="b"/>
          <a:lstStyle>
            <a:lvl1pPr algn="r">
              <a:lnSpc>
                <a:spcPts val="4000"/>
              </a:lnSpc>
              <a:defRPr sz="4000" b="1" cap="all" spc="0" baseline="0">
                <a:solidFill>
                  <a:schemeClr val="bg1"/>
                </a:solidFill>
              </a:defRPr>
            </a:lvl1pPr>
          </a:lstStyle>
          <a:p>
            <a:r>
              <a:rPr lang="en-US" dirty="0"/>
              <a:t>Click to add title</a:t>
            </a:r>
          </a:p>
        </p:txBody>
      </p:sp>
      <p:sp>
        <p:nvSpPr>
          <p:cNvPr id="8" name="Slide Number Placeholder 7">
            <a:extLst>
              <a:ext uri="{FF2B5EF4-FFF2-40B4-BE49-F238E27FC236}">
                <a16:creationId xmlns:a16="http://schemas.microsoft.com/office/drawing/2014/main" id="{1C738AB3-8054-6E21-C34C-36AF3A31AC4E}"/>
              </a:ext>
            </a:extLst>
          </p:cNvPr>
          <p:cNvSpPr>
            <a:spLocks noGrp="1"/>
          </p:cNvSpPr>
          <p:nvPr>
            <p:ph type="sldNum" sz="quarter" idx="20"/>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280160"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4" name="Text Placeholder 3">
            <a:extLst>
              <a:ext uri="{FF2B5EF4-FFF2-40B4-BE49-F238E27FC236}">
                <a16:creationId xmlns:a16="http://schemas.microsoft.com/office/drawing/2014/main" id="{94FD1B85-4BEF-C1C1-5619-B82E9E44A9F8}"/>
              </a:ext>
            </a:extLst>
          </p:cNvPr>
          <p:cNvSpPr>
            <a:spLocks noGrp="1"/>
          </p:cNvSpPr>
          <p:nvPr>
            <p:ph type="body" sz="quarter" idx="17"/>
          </p:nvPr>
        </p:nvSpPr>
        <p:spPr>
          <a:xfrm>
            <a:off x="5116548" y="3161752"/>
            <a:ext cx="5918068" cy="3144965"/>
          </a:xfrm>
        </p:spPr>
        <p:txBody>
          <a:bodyPr lIns="0" tIns="0" rIns="0" bIns="0">
            <a:normAutofit/>
          </a:bodyPr>
          <a:lstStyle>
            <a:lvl1pPr marL="0" indent="0" algn="r">
              <a:spcBef>
                <a:spcPts val="1200"/>
              </a:spcBef>
              <a:buNone/>
              <a:defRPr sz="2400">
                <a:solidFill>
                  <a:schemeClr val="bg1"/>
                </a:solidFill>
              </a:defRPr>
            </a:lvl1pPr>
            <a:lvl2pPr marL="457200" indent="0" algn="r">
              <a:spcBef>
                <a:spcPts val="1200"/>
              </a:spcBef>
              <a:buNone/>
              <a:defRPr sz="2400">
                <a:solidFill>
                  <a:schemeClr val="bg1"/>
                </a:solidFill>
              </a:defRPr>
            </a:lvl2pPr>
            <a:lvl3pPr marL="914400" indent="0" algn="r">
              <a:spcBef>
                <a:spcPts val="1200"/>
              </a:spcBef>
              <a:buNone/>
              <a:defRPr sz="2400">
                <a:solidFill>
                  <a:schemeClr val="bg1"/>
                </a:solidFill>
              </a:defRPr>
            </a:lvl3pPr>
            <a:lvl4pPr marL="1371600" indent="0" algn="r">
              <a:spcBef>
                <a:spcPts val="1200"/>
              </a:spcBef>
              <a:buNone/>
              <a:defRPr sz="2400">
                <a:solidFill>
                  <a:schemeClr val="bg1"/>
                </a:solidFill>
              </a:defRPr>
            </a:lvl4pPr>
            <a:lvl5pPr marL="1828800" indent="0" algn="r">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52402"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Footer Placeholder 6">
            <a:extLst>
              <a:ext uri="{FF2B5EF4-FFF2-40B4-BE49-F238E27FC236}">
                <a16:creationId xmlns:a16="http://schemas.microsoft.com/office/drawing/2014/main" id="{CE9872E9-2F0D-2FEB-0974-F0BBBC5E0331}"/>
              </a:ext>
            </a:extLst>
          </p:cNvPr>
          <p:cNvSpPr>
            <a:spLocks noGrp="1"/>
          </p:cNvSpPr>
          <p:nvPr>
            <p:ph type="ftr" sz="quarter" idx="19"/>
          </p:nvPr>
        </p:nvSpPr>
        <p:spPr>
          <a:xfrm>
            <a:off x="7238999" y="6356350"/>
            <a:ext cx="3795615" cy="3651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gradFill>
          <a:gsLst>
            <a:gs pos="100000">
              <a:schemeClr val="accent4"/>
            </a:gs>
            <a:gs pos="0">
              <a:schemeClr val="accent2"/>
            </a:gs>
          </a:gsLst>
          <a:lin ang="189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386775"/>
            <a:ext cx="8311102" cy="3080335"/>
          </a:xfrm>
        </p:spPr>
        <p:txBody>
          <a:bodyPr lIns="0" tIns="274320" rIns="0" bIns="0" anchor="t" anchorCtr="0"/>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rot="19670435">
            <a:off x="7632743" y="794953"/>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3" name="Picture Placeholder 14">
            <a:extLst>
              <a:ext uri="{FF2B5EF4-FFF2-40B4-BE49-F238E27FC236}">
                <a16:creationId xmlns:a16="http://schemas.microsoft.com/office/drawing/2014/main" id="{01D87F51-D69B-9038-0566-4FDC355AB6F0}"/>
              </a:ext>
            </a:extLst>
          </p:cNvPr>
          <p:cNvSpPr>
            <a:spLocks noGrp="1"/>
          </p:cNvSpPr>
          <p:nvPr>
            <p:ph type="pic" sz="quarter" idx="13" hasCustomPrompt="1"/>
          </p:nvPr>
        </p:nvSpPr>
        <p:spPr>
          <a:xfrm>
            <a:off x="8197587" y="411831"/>
            <a:ext cx="3521337" cy="3521344"/>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195123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640080"/>
            <a:ext cx="10302240" cy="1852046"/>
          </a:xfrm>
        </p:spPr>
        <p:txBody>
          <a:bodyPr lIns="0" tIns="0" rIns="0" bIns="0" anchor="b"/>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588447"/>
            <a:ext cx="7853678" cy="726645"/>
          </a:xfrm>
        </p:spPr>
        <p:txBody>
          <a:bodyPr lIns="0" tIns="0" rIns="0" bIns="0" anchor="t"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flipH="1">
            <a:off x="7659974" y="445645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5" name="Picture Placeholder 14">
            <a:extLst>
              <a:ext uri="{FF2B5EF4-FFF2-40B4-BE49-F238E27FC236}">
                <a16:creationId xmlns:a16="http://schemas.microsoft.com/office/drawing/2014/main" id="{5DDB7824-50BA-B12F-AD49-CA8953CA3A0E}"/>
              </a:ext>
            </a:extLst>
          </p:cNvPr>
          <p:cNvSpPr>
            <a:spLocks noGrp="1"/>
          </p:cNvSpPr>
          <p:nvPr>
            <p:ph type="pic" sz="quarter" idx="13" hasCustomPrompt="1"/>
          </p:nvPr>
        </p:nvSpPr>
        <p:spPr>
          <a:xfrm>
            <a:off x="8536252"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65264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4114800" y="640080"/>
            <a:ext cx="7498080" cy="1280160"/>
          </a:xfrm>
        </p:spPr>
        <p:txBody>
          <a:bodyPr lIns="0" tIns="0" rIns="0" bIns="0" anchor="b" anchorCtr="0"/>
          <a:lstStyle>
            <a:lvl1pPr>
              <a:defRPr sz="4000" b="1" cap="all" spc="0" baseline="0"/>
            </a:lvl1pPr>
          </a:lstStyle>
          <a:p>
            <a:r>
              <a:rPr lang="en-US" dirty="0"/>
              <a:t>Click to add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a:xfrm>
            <a:off x="484632" y="722376"/>
            <a:ext cx="520991" cy="517379"/>
          </a:xfrm>
        </p:spPr>
        <p:txBody>
          <a:bodyPr anchor="t" anchorCtr="0"/>
          <a:lstStyle>
            <a:lvl1pPr>
              <a:defRPr>
                <a:solidFill>
                  <a:schemeClr val="accent2"/>
                </a:solidFill>
              </a:defRPr>
            </a:lvl1pPr>
          </a:lstStyle>
          <a:p>
            <a:fld id="{D8DA9DAA-006C-4F4B-980E-E3DF019B24E2}" type="slidenum">
              <a:rPr lang="en-US" smtClean="0"/>
              <a:pPr/>
              <a:t>‹#›</a:t>
            </a:fld>
            <a:endParaRPr lang="en-US" dirty="0"/>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1317615" y="895646"/>
            <a:ext cx="1956925" cy="195692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 anchor="t" anchorCtr="0">
            <a:noAutofit/>
          </a:bodyPr>
          <a:lstStyle>
            <a:lvl1pPr algn="ctr">
              <a:buNone/>
              <a:defRPr sz="1800"/>
            </a:lvl1pPr>
          </a:lstStyle>
          <a:p>
            <a:r>
              <a:rPr lang="en-US" dirty="0"/>
              <a:t>Click to add picture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4114800" y="2194560"/>
            <a:ext cx="7498080" cy="4023360"/>
          </a:xfrm>
        </p:spPr>
        <p:txBody>
          <a:bodyPr lIns="0" tIns="0" rIns="0" bIns="0">
            <a:noAutofit/>
          </a:bodyPr>
          <a:lstStyle>
            <a:lvl1pPr marL="0" indent="0">
              <a:lnSpc>
                <a:spcPct val="110000"/>
              </a:lnSpc>
              <a:buNone/>
              <a:defRPr sz="1800"/>
            </a:lvl1pPr>
            <a:lvl2pPr marL="228600">
              <a:defRPr sz="1600"/>
            </a:lvl2pPr>
            <a:lvl3pPr marL="457200">
              <a:defRPr sz="1400"/>
            </a:lvl3pPr>
            <a:lvl4pPr marL="685800">
              <a:defRPr sz="12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grpSp>
        <p:nvGrpSpPr>
          <p:cNvPr id="7" name="Group 6">
            <a:extLst>
              <a:ext uri="{FF2B5EF4-FFF2-40B4-BE49-F238E27FC236}">
                <a16:creationId xmlns:a16="http://schemas.microsoft.com/office/drawing/2014/main" id="{758B5E78-A531-681D-1312-F21B52D066B8}"/>
              </a:ext>
              <a:ext uri="{C183D7F6-B498-43B3-948B-1728B52AA6E4}">
                <adec:decorative xmlns:adec="http://schemas.microsoft.com/office/drawing/2017/decorative" val="1"/>
              </a:ext>
            </a:extLst>
          </p:cNvPr>
          <p:cNvGrpSpPr/>
          <p:nvPr userDrawn="1"/>
        </p:nvGrpSpPr>
        <p:grpSpPr>
          <a:xfrm>
            <a:off x="2970685" y="620661"/>
            <a:ext cx="403448" cy="381782"/>
            <a:chOff x="10969280" y="1780012"/>
            <a:chExt cx="403448" cy="381782"/>
          </a:xfrm>
        </p:grpSpPr>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grpSp>
      <p:sp>
        <p:nvSpPr>
          <p:cNvPr id="4" name="Footer Placeholder 8">
            <a:extLst>
              <a:ext uri="{FF2B5EF4-FFF2-40B4-BE49-F238E27FC236}">
                <a16:creationId xmlns:a16="http://schemas.microsoft.com/office/drawing/2014/main" id="{5189CAD3-7011-6481-11F8-05B5CB106F01}"/>
              </a:ext>
            </a:extLst>
          </p:cNvPr>
          <p:cNvSpPr>
            <a:spLocks noGrp="1"/>
          </p:cNvSpPr>
          <p:nvPr>
            <p:ph type="ftr" sz="quarter" idx="17"/>
          </p:nvPr>
        </p:nvSpPr>
        <p:spPr>
          <a:xfrm>
            <a:off x="1280160" y="6356350"/>
            <a:ext cx="4114800" cy="365125"/>
          </a:xfrm>
        </p:spPr>
        <p:txBody>
          <a:bodyPr lIns="0" rIns="91440"/>
          <a:lstStyle>
            <a:lvl1pPr algn="l">
              <a:defRPr/>
            </a:lvl1pPr>
          </a:lstStyle>
          <a:p>
            <a:endParaRPr lang="en-US" dirty="0"/>
          </a:p>
        </p:txBody>
      </p:sp>
      <p:cxnSp>
        <p:nvCxnSpPr>
          <p:cNvPr id="10" name="Straight Connector 9">
            <a:extLst>
              <a:ext uri="{FF2B5EF4-FFF2-40B4-BE49-F238E27FC236}">
                <a16:creationId xmlns:a16="http://schemas.microsoft.com/office/drawing/2014/main" id="{CB7CB27F-7A56-A747-A4D6-5627C24638D9}"/>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11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 Subtitle slide">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383280"/>
            <a:ext cx="10302240" cy="1852046"/>
          </a:xfrm>
        </p:spPr>
        <p:txBody>
          <a:bodyPr lIns="0" tIns="274320" rIns="0" bIns="0" anchor="t" anchorCtr="0"/>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966886"/>
            <a:ext cx="10302237" cy="397191"/>
          </a:xfrm>
        </p:spPr>
        <p:txBody>
          <a:bodyPr lIns="0" tIns="0" rIns="0" bIns="0" anchor="b"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10897692" y="62029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5" name="Straight Connector 4">
            <a:extLst>
              <a:ext uri="{FF2B5EF4-FFF2-40B4-BE49-F238E27FC236}">
                <a16:creationId xmlns:a16="http://schemas.microsoft.com/office/drawing/2014/main" id="{57912362-D30D-7B0B-BA94-0993B1EBC4E4}"/>
              </a:ext>
              <a:ext uri="{C183D7F6-B498-43B3-948B-1728B52AA6E4}">
                <adec:decorative xmlns:adec="http://schemas.microsoft.com/office/drawing/2017/decorative" val="1"/>
              </a:ext>
            </a:extLst>
          </p:cNvPr>
          <p:cNvCxnSpPr>
            <a:cxnSpLocks/>
          </p:cNvCxnSpPr>
          <p:nvPr userDrawn="1"/>
        </p:nvCxnSpPr>
        <p:spPr>
          <a:xfrm>
            <a:off x="1280160" y="0"/>
            <a:ext cx="0" cy="2775857"/>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64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1280160" y="685800"/>
            <a:ext cx="9137012" cy="1280160"/>
          </a:xfrm>
        </p:spPr>
        <p:txBody>
          <a:bodyPr lIns="0" tIns="0" rIns="0" bIns="0"/>
          <a:lstStyle>
            <a:lvl1pPr>
              <a:defRPr sz="4000" b="1" cap="all" spc="0" baseline="0"/>
            </a:lvl1pPr>
          </a:lstStyle>
          <a:p>
            <a:r>
              <a:rPr lang="en-US" dirty="0"/>
              <a:t>Click to add title</a:t>
            </a:r>
          </a:p>
        </p:txBody>
      </p:sp>
      <p:sp>
        <p:nvSpPr>
          <p:cNvPr id="15" name="Slide Number Placeholder 14">
            <a:extLst>
              <a:ext uri="{FF2B5EF4-FFF2-40B4-BE49-F238E27FC236}">
                <a16:creationId xmlns:a16="http://schemas.microsoft.com/office/drawing/2014/main" id="{0F91A5DB-A2CA-1D70-9A06-3869A288C924}"/>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2327440"/>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23402" y="2327441"/>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3" name="Footer Placeholder 12">
            <a:extLst>
              <a:ext uri="{FF2B5EF4-FFF2-40B4-BE49-F238E27FC236}">
                <a16:creationId xmlns:a16="http://schemas.microsoft.com/office/drawing/2014/main" id="{6D6A69CF-70D6-AB12-CD8B-FD75B7EE1420}"/>
              </a:ext>
            </a:extLst>
          </p:cNvPr>
          <p:cNvSpPr>
            <a:spLocks noGrp="1"/>
          </p:cNvSpPr>
          <p:nvPr>
            <p:ph type="ftr" sz="quarter" idx="11"/>
          </p:nvPr>
        </p:nvSpPr>
        <p:spPr>
          <a:xfrm>
            <a:off x="1280160" y="6356350"/>
            <a:ext cx="4114800" cy="365125"/>
          </a:xfrm>
        </p:spPr>
        <p:txBody>
          <a:bodyPr/>
          <a:lstStyle>
            <a:lvl1pPr algn="l">
              <a:defRPr/>
            </a:lvl1pP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EFE408-BFE1-16DC-F7C6-47F55C171AC6}"/>
              </a:ext>
              <a:ext uri="{C183D7F6-B498-43B3-948B-1728B52AA6E4}">
                <adec:decorative xmlns:adec="http://schemas.microsoft.com/office/drawing/2017/decorative" val="1"/>
              </a:ext>
            </a:extLst>
          </p:cNvPr>
          <p:cNvSpPr/>
          <p:nvPr userDrawn="1"/>
        </p:nvSpPr>
        <p:spPr>
          <a:xfrm>
            <a:off x="6412992" y="0"/>
            <a:ext cx="5779008" cy="6858000"/>
          </a:xfrm>
          <a:prstGeom prst="rect">
            <a:avLst/>
          </a:prstGeom>
          <a:gradFill flip="none" rotWithShape="1">
            <a:gsLst>
              <a:gs pos="100000">
                <a:schemeClr val="accent4"/>
              </a:gs>
              <a:gs pos="0">
                <a:schemeClr val="accent2"/>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6915572" y="685800"/>
            <a:ext cx="4754880" cy="5670550"/>
          </a:xfrm>
        </p:spPr>
        <p:txBody>
          <a:bodyPr lIns="0" tIns="0" rIns="0" bIns="0" anchor="ctr" anchorCtr="0"/>
          <a:lstStyle>
            <a:lvl1pPr algn="l">
              <a:defRPr sz="4000" b="1" cap="all" spc="0" baseline="0">
                <a:solidFill>
                  <a:schemeClr val="bg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4C0ED5DD-6381-0FFD-7B45-D21179A390B5}"/>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5">
            <a:extLst>
              <a:ext uri="{FF2B5EF4-FFF2-40B4-BE49-F238E27FC236}">
                <a16:creationId xmlns:a16="http://schemas.microsoft.com/office/drawing/2014/main" id="{F042E432-AE48-385B-DEA1-32129394CE76}"/>
              </a:ext>
            </a:extLst>
          </p:cNvPr>
          <p:cNvSpPr>
            <a:spLocks noGrp="1"/>
          </p:cNvSpPr>
          <p:nvPr>
            <p:ph sz="quarter" idx="15" hasCustomPrompt="1"/>
          </p:nvPr>
        </p:nvSpPr>
        <p:spPr>
          <a:xfrm>
            <a:off x="1279526" y="1533524"/>
            <a:ext cx="4663440" cy="1895475"/>
          </a:xfrm>
        </p:spPr>
        <p:txBody>
          <a:bodyPr lIns="0" tIns="0" rIns="0" bIns="0" anchor="t" anchorCtr="0">
            <a:noAutofit/>
          </a:bodyPr>
          <a:lstStyle>
            <a:lvl1pPr marL="342900" indent="-512064">
              <a:spcBef>
                <a:spcPts val="1000"/>
              </a:spcBef>
              <a:buFont typeface="+mj-lt"/>
              <a:buAutoNum type="arabicPeriod"/>
              <a:defRPr sz="1800"/>
            </a:lvl1pPr>
            <a:lvl2pPr marL="1028700" indent="-342900">
              <a:spcBef>
                <a:spcPts val="1200"/>
              </a:spcBef>
              <a:buFont typeface="+mj-lt"/>
              <a:buAutoNum type="alphaLcPeriod"/>
              <a:defRPr sz="1800"/>
            </a:lvl2pPr>
            <a:lvl3pPr marL="1257300" indent="-342900">
              <a:spcBef>
                <a:spcPts val="1200"/>
              </a:spcBef>
              <a:buFont typeface="+mj-lt"/>
              <a:buAutoNum type="arabicParenR"/>
              <a:defRPr sz="1800"/>
            </a:lvl3pPr>
            <a:lvl4pPr marL="1714500" indent="-342900">
              <a:spcBef>
                <a:spcPts val="1200"/>
              </a:spcBef>
              <a:buFont typeface="+mj-lt"/>
              <a:buAutoNum type="alphaLcParenR"/>
              <a:defRPr sz="1800"/>
            </a:lvl4pPr>
            <a:lvl5pPr marL="2228850" indent="-400050">
              <a:spcBef>
                <a:spcPts val="1200"/>
              </a:spcBef>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DF111B2E-0535-57E2-FE92-620F9307A956}"/>
              </a:ext>
            </a:extLst>
          </p:cNvPr>
          <p:cNvSpPr>
            <a:spLocks noGrp="1"/>
          </p:cNvSpPr>
          <p:nvPr>
            <p:ph sz="quarter" idx="13" hasCustomPrompt="1"/>
          </p:nvPr>
        </p:nvSpPr>
        <p:spPr>
          <a:xfrm>
            <a:off x="1280160" y="3482974"/>
            <a:ext cx="4663440" cy="1190033"/>
          </a:xfrm>
        </p:spPr>
        <p:txBody>
          <a:bodyPr lIns="0" tIns="0" rIns="0" bIns="0" anchor="t" anchorCtr="0">
            <a:noAutofit/>
          </a:bodyPr>
          <a:lstStyle>
            <a:lvl1pPr marL="0" indent="0">
              <a:spcBef>
                <a:spcPts val="1200"/>
              </a:spcBef>
              <a:buNone/>
              <a:defRPr sz="1800"/>
            </a:lvl1pPr>
            <a:lvl2pPr marL="457200" indent="0">
              <a:spcBef>
                <a:spcPts val="1200"/>
              </a:spcBef>
              <a:buNone/>
              <a:defRPr sz="1600"/>
            </a:lvl2pPr>
            <a:lvl3pPr marL="914400" indent="0">
              <a:spcBef>
                <a:spcPts val="1200"/>
              </a:spcBef>
              <a:buNone/>
              <a:defRPr sz="1400"/>
            </a:lvl3pPr>
            <a:lvl4pPr marL="1371600" indent="0">
              <a:spcBef>
                <a:spcPts val="1200"/>
              </a:spcBef>
              <a:buNone/>
              <a:defRPr sz="1200"/>
            </a:lvl4pPr>
            <a:lvl5pPr marL="1828800" indent="0">
              <a:spcBef>
                <a:spcPts val="1200"/>
              </a:spcBef>
              <a:buNone/>
              <a:defRPr sz="1200"/>
            </a:lvl5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1280160" y="4692058"/>
            <a:ext cx="4663440" cy="1584918"/>
          </a:xfrm>
        </p:spPr>
        <p:txBody>
          <a:bodyPr lIns="0" tIns="0" rIns="0" bIns="0" anchor="t" anchorCtr="0">
            <a:noAutofit/>
          </a:bodyPr>
          <a:lstStyle>
            <a:lvl1pPr>
              <a:spcBef>
                <a:spcPts val="1200"/>
              </a:spcBef>
              <a:defRPr sz="1800"/>
            </a:lvl1pPr>
            <a:lvl2pPr>
              <a:spcBef>
                <a:spcPts val="1200"/>
              </a:spcBef>
              <a:defRPr sz="1600"/>
            </a:lvl2pPr>
            <a:lvl3pPr>
              <a:spcBef>
                <a:spcPts val="1200"/>
              </a:spcBef>
              <a:defRPr sz="1400"/>
            </a:lvl3pPr>
            <a:lvl4pPr>
              <a:spcBef>
                <a:spcPts val="1200"/>
              </a:spcBef>
              <a:defRPr sz="1200"/>
            </a:lvl4pPr>
            <a:lvl5pPr>
              <a:spcBef>
                <a:spcPts val="1200"/>
              </a:spcBef>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Footer Placeholder 20">
            <a:extLst>
              <a:ext uri="{FF2B5EF4-FFF2-40B4-BE49-F238E27FC236}">
                <a16:creationId xmlns:a16="http://schemas.microsoft.com/office/drawing/2014/main" id="{34C23E1A-9E5E-DA12-8E11-83F486766E16}"/>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E3FE6E42-6A8F-C459-87EE-E2A5BAFA852B}"/>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320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60" y="301752"/>
            <a:ext cx="4663438" cy="2441448"/>
          </a:xfrm>
        </p:spPr>
        <p:txBody>
          <a:bodyPr lIns="0" tIns="0" rIns="0" bIns="0" anchor="ctr" anchorCtr="0"/>
          <a:lstStyle>
            <a:lvl1pPr algn="l">
              <a:lnSpc>
                <a:spcPts val="4000"/>
              </a:lnSpc>
              <a:spcBef>
                <a:spcPts val="1000"/>
              </a:spcBef>
              <a:defRPr sz="4000" b="1" i="0" cap="all" spc="0" baseline="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a:xfrm>
            <a:off x="484632" y="726630"/>
            <a:ext cx="520991" cy="517379"/>
          </a:xfrm>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8" name="Text Placeholder 4">
            <a:extLst>
              <a:ext uri="{FF2B5EF4-FFF2-40B4-BE49-F238E27FC236}">
                <a16:creationId xmlns:a16="http://schemas.microsoft.com/office/drawing/2014/main" id="{9FB40175-FA51-DA14-A5B2-CD06DE6ECC31}"/>
              </a:ext>
            </a:extLst>
          </p:cNvPr>
          <p:cNvSpPr>
            <a:spLocks noGrp="1"/>
          </p:cNvSpPr>
          <p:nvPr>
            <p:ph type="body" sz="quarter" idx="14"/>
          </p:nvPr>
        </p:nvSpPr>
        <p:spPr>
          <a:xfrm>
            <a:off x="1280161" y="2777067"/>
            <a:ext cx="4663440" cy="3550581"/>
          </a:xfrm>
        </p:spPr>
        <p:txBody>
          <a:bodyPr lIns="0" tIns="0" rIns="0" bIns="0">
            <a:noAutofit/>
          </a:bodyPr>
          <a:lstStyle>
            <a:lvl1pPr marL="0" indent="0">
              <a:lnSpc>
                <a:spcPct val="110000"/>
              </a:lnSpc>
              <a:buNone/>
              <a:defRPr sz="1800"/>
            </a:lvl1pPr>
            <a:lvl2pPr marL="228600">
              <a:lnSpc>
                <a:spcPct val="110000"/>
              </a:lnSpc>
              <a:defRPr sz="1600"/>
            </a:lvl2pPr>
            <a:lvl3pPr marL="457200">
              <a:lnSpc>
                <a:spcPct val="110000"/>
              </a:lnSpc>
              <a:defRPr sz="1400"/>
            </a:lvl3pPr>
            <a:lvl4pPr marL="685800">
              <a:lnSpc>
                <a:spcPct val="110000"/>
              </a:lnSpc>
              <a:defRPr sz="1200"/>
            </a:lvl4pPr>
            <a:lvl5pPr marL="914400">
              <a:lnSpc>
                <a:spcPct val="11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6412089"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6695553"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10" name="Footer Placeholder 8">
            <a:extLst>
              <a:ext uri="{FF2B5EF4-FFF2-40B4-BE49-F238E27FC236}">
                <a16:creationId xmlns:a16="http://schemas.microsoft.com/office/drawing/2014/main" id="{7A4AE671-C203-0370-2888-FC8F7D444D11}"/>
              </a:ext>
            </a:extLst>
          </p:cNvPr>
          <p:cNvSpPr>
            <a:spLocks noGrp="1"/>
          </p:cNvSpPr>
          <p:nvPr>
            <p:ph type="ftr" sz="quarter" idx="17"/>
          </p:nvPr>
        </p:nvSpPr>
        <p:spPr>
          <a:xfrm>
            <a:off x="1280160" y="6356350"/>
            <a:ext cx="4434825" cy="365125"/>
          </a:xfrm>
        </p:spPr>
        <p:txBody>
          <a:bodyPr/>
          <a:lstStyle>
            <a:lvl1pPr algn="l">
              <a:defRPr/>
            </a:lvl1pPr>
          </a:lstStyle>
          <a:p>
            <a:endParaRPr lang="en-US" dirty="0"/>
          </a:p>
        </p:txBody>
      </p:sp>
      <p:cxnSp>
        <p:nvCxnSpPr>
          <p:cNvPr id="3" name="Straight Connector 2">
            <a:extLst>
              <a:ext uri="{FF2B5EF4-FFF2-40B4-BE49-F238E27FC236}">
                <a16:creationId xmlns:a16="http://schemas.microsoft.com/office/drawing/2014/main" id="{1792BFA8-57AD-0B5C-2534-1E862B58DAB3}"/>
              </a:ext>
              <a:ext uri="{C183D7F6-B498-43B3-948B-1728B52AA6E4}">
                <adec:decorative xmlns:adec="http://schemas.microsoft.com/office/drawing/2017/decorative" val="1"/>
              </a:ext>
            </a:extLst>
          </p:cNvPr>
          <p:cNvCxnSpPr>
            <a:cxnSpLocks/>
          </p:cNvCxnSpPr>
          <p:nvPr userDrawn="1"/>
        </p:nvCxnSpPr>
        <p:spPr>
          <a:xfrm>
            <a:off x="745127"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80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1435394" y="1"/>
            <a:ext cx="9918405"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1435394" y="1825625"/>
            <a:ext cx="991840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486121" y="726630"/>
            <a:ext cx="520991" cy="517379"/>
          </a:xfrm>
          <a:prstGeom prst="rect">
            <a:avLst/>
          </a:prstGeom>
        </p:spPr>
        <p:txBody>
          <a:bodyPr vert="horz" lIns="0" tIns="0" rIns="0" bIns="0" rtlCol="0" anchor="t" anchorCtr="0"/>
          <a:lstStyle>
            <a:lvl1pPr algn="ctr">
              <a:defRPr sz="1800" b="1" i="0" cap="all" spc="100" baseline="0">
                <a:solidFill>
                  <a:schemeClr val="accent2"/>
                </a:solidFill>
              </a:defRPr>
            </a:lvl1pPr>
          </a:lstStyle>
          <a:p>
            <a:fld id="{D8DA9DAA-006C-4F4B-980E-E3DF019B24E2}" type="slidenum">
              <a:rPr lang="en-US" smtClean="0"/>
              <a:pPr/>
              <a:t>‹#›</a:t>
            </a:fld>
            <a:endParaRPr lang="en-US" dirty="0"/>
          </a:p>
        </p:txBody>
      </p:sp>
      <p:sp>
        <p:nvSpPr>
          <p:cNvPr id="4" name="Date Placeholder 3">
            <a:extLst>
              <a:ext uri="{FF2B5EF4-FFF2-40B4-BE49-F238E27FC236}">
                <a16:creationId xmlns:a16="http://schemas.microsoft.com/office/drawing/2014/main" id="{B1EF1C86-6A9C-D287-D381-5634A69BF1C8}"/>
              </a:ext>
            </a:extLst>
          </p:cNvPr>
          <p:cNvSpPr>
            <a:spLocks noGrp="1"/>
          </p:cNvSpPr>
          <p:nvPr>
            <p:ph type="dt" sz="half" idx="2"/>
          </p:nvPr>
        </p:nvSpPr>
        <p:spPr>
          <a:xfrm>
            <a:off x="1435394" y="6356350"/>
            <a:ext cx="2743200" cy="365125"/>
          </a:xfrm>
          <a:prstGeom prst="rect">
            <a:avLst/>
          </a:prstGeom>
        </p:spPr>
        <p:txBody>
          <a:bodyPr vert="horz" lIns="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21B8477-3F24-EDCB-C8AC-84336363918B}"/>
              </a:ext>
            </a:extLst>
          </p:cNvPr>
          <p:cNvSpPr>
            <a:spLocks noGrp="1"/>
          </p:cNvSpPr>
          <p:nvPr>
            <p:ph type="ftr" sz="quarter" idx="3"/>
          </p:nvPr>
        </p:nvSpPr>
        <p:spPr>
          <a:xfrm>
            <a:off x="7238999" y="6356350"/>
            <a:ext cx="4114800" cy="365125"/>
          </a:xfrm>
          <a:prstGeom prst="rect">
            <a:avLst/>
          </a:prstGeom>
        </p:spPr>
        <p:txBody>
          <a:bodyPr vert="horz" lIns="91440" tIns="45720" rIns="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708" r:id="rId1"/>
    <p:sldLayoutId id="2147483717" r:id="rId2"/>
    <p:sldLayoutId id="2147483728" r:id="rId3"/>
    <p:sldLayoutId id="2147483729" r:id="rId4"/>
    <p:sldLayoutId id="2147483710" r:id="rId5"/>
    <p:sldLayoutId id="2147483727" r:id="rId6"/>
    <p:sldLayoutId id="2147483701" r:id="rId7"/>
    <p:sldLayoutId id="2147483721" r:id="rId8"/>
    <p:sldLayoutId id="2147483720" r:id="rId9"/>
    <p:sldLayoutId id="2147483730" r:id="rId10"/>
    <p:sldLayoutId id="2147483722" r:id="rId11"/>
    <p:sldLayoutId id="2147483698" r:id="rId12"/>
    <p:sldLayoutId id="2147483732" r:id="rId13"/>
    <p:sldLayoutId id="2147483702" r:id="rId14"/>
    <p:sldLayoutId id="2147483703" r:id="rId15"/>
  </p:sldLayoutIdLst>
  <p:hf sldNum="0" hdr="0" ftr="0"/>
  <p:txStyles>
    <p:titleStyle>
      <a:lvl1pPr algn="l" defTabSz="914400" rtl="0" eaLnBrk="1" latinLnBrk="0" hangingPunct="1">
        <a:lnSpc>
          <a:spcPts val="4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80159" y="357809"/>
            <a:ext cx="7983110" cy="3080335"/>
          </a:xfrm>
        </p:spPr>
        <p:txBody>
          <a:bodyPr/>
          <a:lstStyle/>
          <a:p>
            <a:r>
              <a:rPr lang="en-US" dirty="0"/>
              <a:t>Current State of Reasoning With LLMs</a:t>
            </a:r>
          </a:p>
        </p:txBody>
      </p:sp>
      <p:sp>
        <p:nvSpPr>
          <p:cNvPr id="3" name="TextBox 2">
            <a:extLst>
              <a:ext uri="{FF2B5EF4-FFF2-40B4-BE49-F238E27FC236}">
                <a16:creationId xmlns:a16="http://schemas.microsoft.com/office/drawing/2014/main" id="{3375B947-76EB-1C8F-61F1-86AC5AAFC7E0}"/>
              </a:ext>
            </a:extLst>
          </p:cNvPr>
          <p:cNvSpPr txBox="1"/>
          <p:nvPr/>
        </p:nvSpPr>
        <p:spPr>
          <a:xfrm>
            <a:off x="3205018" y="4673600"/>
            <a:ext cx="1646605" cy="369332"/>
          </a:xfrm>
          <a:prstGeom prst="rect">
            <a:avLst/>
          </a:prstGeom>
          <a:noFill/>
        </p:spPr>
        <p:txBody>
          <a:bodyPr wrap="none" rtlCol="0">
            <a:spAutoFit/>
          </a:bodyPr>
          <a:lstStyle/>
          <a:p>
            <a:r>
              <a:rPr lang="en-US" dirty="0"/>
              <a:t>Isamu Isozaki</a:t>
            </a:r>
          </a:p>
        </p:txBody>
      </p:sp>
    </p:spTree>
    <p:extLst>
      <p:ext uri="{BB962C8B-B14F-4D97-AF65-F5344CB8AC3E}">
        <p14:creationId xmlns:p14="http://schemas.microsoft.com/office/powerpoint/2010/main" val="2955403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4926-6FB4-45BD-A05E-07E970EBE43E}"/>
              </a:ext>
            </a:extLst>
          </p:cNvPr>
          <p:cNvSpPr>
            <a:spLocks noGrp="1"/>
          </p:cNvSpPr>
          <p:nvPr>
            <p:ph type="title"/>
          </p:nvPr>
        </p:nvSpPr>
        <p:spPr/>
        <p:txBody>
          <a:bodyPr/>
          <a:lstStyle/>
          <a:p>
            <a:r>
              <a:rPr lang="en-US" b="1" i="0" dirty="0">
                <a:solidFill>
                  <a:srgbClr val="242424"/>
                </a:solidFill>
                <a:effectLst/>
                <a:highlight>
                  <a:srgbClr val="FFFFFF"/>
                </a:highlight>
                <a:latin typeface="sohne"/>
              </a:rPr>
              <a:t>Advantage of LLMs</a:t>
            </a:r>
            <a:endParaRPr lang="en-US" dirty="0"/>
          </a:p>
        </p:txBody>
      </p:sp>
      <p:sp>
        <p:nvSpPr>
          <p:cNvPr id="3" name="Content Placeholder 2">
            <a:extLst>
              <a:ext uri="{FF2B5EF4-FFF2-40B4-BE49-F238E27FC236}">
                <a16:creationId xmlns:a16="http://schemas.microsoft.com/office/drawing/2014/main" id="{CE95A224-5B9A-BDCE-C258-DEA416EF4593}"/>
              </a:ext>
            </a:extLst>
          </p:cNvPr>
          <p:cNvSpPr>
            <a:spLocks noGrp="1"/>
          </p:cNvSpPr>
          <p:nvPr>
            <p:ph idx="1"/>
          </p:nvPr>
        </p:nvSpPr>
        <p:spPr/>
        <p:txBody>
          <a:bodyPr/>
          <a:lstStyle/>
          <a:p>
            <a:pPr algn="l">
              <a:buFont typeface="+mj-lt"/>
              <a:buAutoNum type="arabicPeriod"/>
            </a:pPr>
            <a:r>
              <a:rPr lang="en-US" b="0" i="0" dirty="0">
                <a:solidFill>
                  <a:srgbClr val="242424"/>
                </a:solidFill>
                <a:effectLst/>
                <a:highlight>
                  <a:srgbClr val="FFFFFF"/>
                </a:highlight>
                <a:latin typeface="source-serif-pro"/>
              </a:rPr>
              <a:t>LLMs understand natural language.</a:t>
            </a:r>
          </a:p>
          <a:p>
            <a:pPr algn="l">
              <a:buFont typeface="+mj-lt"/>
              <a:buAutoNum type="arabicPeriod"/>
            </a:pPr>
            <a:r>
              <a:rPr lang="en-US" b="0" i="0" dirty="0">
                <a:solidFill>
                  <a:srgbClr val="242424"/>
                </a:solidFill>
                <a:effectLst/>
                <a:highlight>
                  <a:srgbClr val="FFFFFF"/>
                </a:highlight>
                <a:latin typeface="source-serif-pro"/>
              </a:rPr>
              <a:t>LLMs already have implicit knowledge like common sense without needing to mention them explicitly</a:t>
            </a:r>
          </a:p>
          <a:p>
            <a:pPr algn="l">
              <a:buFont typeface="+mj-lt"/>
              <a:buAutoNum type="arabicPeriod"/>
            </a:pPr>
            <a:r>
              <a:rPr lang="en-US" b="0" i="0" dirty="0">
                <a:solidFill>
                  <a:srgbClr val="242424"/>
                </a:solidFill>
                <a:effectLst/>
                <a:highlight>
                  <a:srgbClr val="FFFFFF"/>
                </a:highlight>
                <a:latin typeface="source-serif-pro"/>
              </a:rPr>
              <a:t>In context learning. LLMs can learn from demonstrations in the prompt.</a:t>
            </a:r>
          </a:p>
          <a:p>
            <a:pPr marL="0" indent="0" algn="l">
              <a:buNone/>
            </a:pPr>
            <a:r>
              <a:rPr lang="en-US" dirty="0">
                <a:solidFill>
                  <a:srgbClr val="242424"/>
                </a:solidFill>
                <a:highlight>
                  <a:srgbClr val="FFFFFF"/>
                </a:highlight>
                <a:latin typeface="source-serif-pro"/>
              </a:rPr>
              <a:t>Emergent Abilities seems to improve reasoning!</a:t>
            </a:r>
            <a:endParaRPr lang="en-US" b="0" i="0" dirty="0">
              <a:solidFill>
                <a:srgbClr val="242424"/>
              </a:solidFill>
              <a:effectLst/>
              <a:highlight>
                <a:srgbClr val="FFFFFF"/>
              </a:highlight>
              <a:latin typeface="source-serif-pro"/>
            </a:endParaRPr>
          </a:p>
          <a:p>
            <a:pPr marL="0" indent="0">
              <a:buNone/>
            </a:pPr>
            <a:endParaRPr lang="en-US" dirty="0"/>
          </a:p>
        </p:txBody>
      </p:sp>
    </p:spTree>
    <p:extLst>
      <p:ext uri="{BB962C8B-B14F-4D97-AF65-F5344CB8AC3E}">
        <p14:creationId xmlns:p14="http://schemas.microsoft.com/office/powerpoint/2010/main" val="3031753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68171-F501-5EC9-8849-5D0FE73AE00B}"/>
              </a:ext>
            </a:extLst>
          </p:cNvPr>
          <p:cNvSpPr>
            <a:spLocks noGrp="1"/>
          </p:cNvSpPr>
          <p:nvPr>
            <p:ph type="ctrTitle"/>
          </p:nvPr>
        </p:nvSpPr>
        <p:spPr/>
        <p:txBody>
          <a:bodyPr/>
          <a:lstStyle/>
          <a:p>
            <a:r>
              <a:rPr lang="en-US" dirty="0"/>
              <a:t>Emergent Abilities</a:t>
            </a:r>
          </a:p>
        </p:txBody>
      </p:sp>
      <p:pic>
        <p:nvPicPr>
          <p:cNvPr id="6" name="Picture Placeholder 21" descr="Mountains under near dusk sky">
            <a:extLst>
              <a:ext uri="{FF2B5EF4-FFF2-40B4-BE49-F238E27FC236}">
                <a16:creationId xmlns:a16="http://schemas.microsoft.com/office/drawing/2014/main" id="{56606EF5-1CC7-5421-5CF4-C03704056CCA}"/>
              </a:ext>
            </a:extLst>
          </p:cNvPr>
          <p:cNvPicPr>
            <a:picLocks noGrp="1" noChangeAspect="1"/>
          </p:cNvPicPr>
          <p:nvPr>
            <p:ph type="pic" sz="quarter" idx="13"/>
          </p:nvPr>
        </p:nvPicPr>
        <p:blipFill rotWithShape="1">
          <a:blip r:embed="rId3"/>
          <a:srcRect l="16939" r="16939"/>
          <a:stretch/>
        </p:blipFill>
        <p:spPr/>
      </p:pic>
    </p:spTree>
    <p:extLst>
      <p:ext uri="{BB962C8B-B14F-4D97-AF65-F5344CB8AC3E}">
        <p14:creationId xmlns:p14="http://schemas.microsoft.com/office/powerpoint/2010/main" val="3962753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58DB6-54DE-BA76-A906-400B89ACD65F}"/>
              </a:ext>
            </a:extLst>
          </p:cNvPr>
          <p:cNvSpPr>
            <a:spLocks noGrp="1"/>
          </p:cNvSpPr>
          <p:nvPr>
            <p:ph type="title"/>
          </p:nvPr>
        </p:nvSpPr>
        <p:spPr/>
        <p:txBody>
          <a:bodyPr/>
          <a:lstStyle/>
          <a:p>
            <a:r>
              <a:rPr lang="en-US" b="1" i="0" dirty="0">
                <a:solidFill>
                  <a:srgbClr val="242424"/>
                </a:solidFill>
                <a:effectLst/>
                <a:highlight>
                  <a:srgbClr val="FFFFFF"/>
                </a:highlight>
                <a:latin typeface="sohne"/>
              </a:rPr>
              <a:t>Emergent Abilities of Large Language Models</a:t>
            </a:r>
            <a:br>
              <a:rPr lang="en-US" b="1" i="0" dirty="0">
                <a:solidFill>
                  <a:srgbClr val="242424"/>
                </a:solidFill>
                <a:effectLst/>
                <a:highlight>
                  <a:srgbClr val="FFFFFF"/>
                </a:highlight>
                <a:latin typeface="sohne"/>
              </a:rPr>
            </a:br>
            <a:endParaRPr lang="en-US" dirty="0"/>
          </a:p>
        </p:txBody>
      </p:sp>
      <p:sp>
        <p:nvSpPr>
          <p:cNvPr id="3" name="Content Placeholder 2">
            <a:extLst>
              <a:ext uri="{FF2B5EF4-FFF2-40B4-BE49-F238E27FC236}">
                <a16:creationId xmlns:a16="http://schemas.microsoft.com/office/drawing/2014/main" id="{B515124C-578E-14F1-CAD0-1749C8A525B6}"/>
              </a:ext>
            </a:extLst>
          </p:cNvPr>
          <p:cNvSpPr>
            <a:spLocks noGrp="1"/>
          </p:cNvSpPr>
          <p:nvPr>
            <p:ph idx="1"/>
          </p:nvPr>
        </p:nvSpPr>
        <p:spPr/>
        <p:txBody>
          <a:bodyPr/>
          <a:lstStyle/>
          <a:p>
            <a:r>
              <a:rPr lang="en-US" b="0" i="0" dirty="0">
                <a:solidFill>
                  <a:srgbClr val="242424"/>
                </a:solidFill>
                <a:effectLst/>
                <a:highlight>
                  <a:srgbClr val="FFFFFF"/>
                </a:highlight>
                <a:latin typeface="source-serif-pro"/>
              </a:rPr>
              <a:t>An “ability is emergent if it is not present in smaller models but is present in larger models.” Here these abilities are said to be “unpredictable” in that they are not a natural extension of say scaling laws.</a:t>
            </a:r>
            <a:endParaRPr lang="en-US" dirty="0"/>
          </a:p>
        </p:txBody>
      </p:sp>
    </p:spTree>
    <p:extLst>
      <p:ext uri="{BB962C8B-B14F-4D97-AF65-F5344CB8AC3E}">
        <p14:creationId xmlns:p14="http://schemas.microsoft.com/office/powerpoint/2010/main" val="4281748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11049-3415-5E47-E74C-6CC15B9EFF06}"/>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48BE99F4-3E13-FB6E-67DB-1E6BCD29A4F0}"/>
              </a:ext>
            </a:extLst>
          </p:cNvPr>
          <p:cNvPicPr>
            <a:picLocks noGrp="1" noChangeAspect="1"/>
          </p:cNvPicPr>
          <p:nvPr>
            <p:ph idx="1"/>
          </p:nvPr>
        </p:nvPicPr>
        <p:blipFill>
          <a:blip r:embed="rId2"/>
          <a:stretch>
            <a:fillRect/>
          </a:stretch>
        </p:blipFill>
        <p:spPr>
          <a:xfrm>
            <a:off x="686571" y="939006"/>
            <a:ext cx="8096237" cy="4979988"/>
          </a:xfrm>
        </p:spPr>
      </p:pic>
      <p:cxnSp>
        <p:nvCxnSpPr>
          <p:cNvPr id="7" name="Straight Arrow Connector 6">
            <a:extLst>
              <a:ext uri="{FF2B5EF4-FFF2-40B4-BE49-F238E27FC236}">
                <a16:creationId xmlns:a16="http://schemas.microsoft.com/office/drawing/2014/main" id="{98BC7E50-C084-B9F6-F48C-43F853117BBD}"/>
              </a:ext>
            </a:extLst>
          </p:cNvPr>
          <p:cNvCxnSpPr/>
          <p:nvPr/>
        </p:nvCxnSpPr>
        <p:spPr>
          <a:xfrm flipH="1" flipV="1">
            <a:off x="8420100" y="2790825"/>
            <a:ext cx="89535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80B83F-F369-09F8-528B-1F8BBE5C72B9}"/>
              </a:ext>
            </a:extLst>
          </p:cNvPr>
          <p:cNvSpPr txBox="1"/>
          <p:nvPr/>
        </p:nvSpPr>
        <p:spPr>
          <a:xfrm>
            <a:off x="9845964" y="3168073"/>
            <a:ext cx="2249334" cy="369332"/>
          </a:xfrm>
          <a:prstGeom prst="rect">
            <a:avLst/>
          </a:prstGeom>
          <a:noFill/>
        </p:spPr>
        <p:txBody>
          <a:bodyPr wrap="none" rtlCol="0">
            <a:spAutoFit/>
          </a:bodyPr>
          <a:lstStyle/>
          <a:p>
            <a:r>
              <a:rPr lang="en-US" dirty="0"/>
              <a:t>All from Big-Bench</a:t>
            </a:r>
          </a:p>
        </p:txBody>
      </p:sp>
    </p:spTree>
    <p:extLst>
      <p:ext uri="{BB962C8B-B14F-4D97-AF65-F5344CB8AC3E}">
        <p14:creationId xmlns:p14="http://schemas.microsoft.com/office/powerpoint/2010/main" val="924317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F84D5-0953-CC67-E786-9924A9BC94E7}"/>
              </a:ext>
            </a:extLst>
          </p:cNvPr>
          <p:cNvSpPr>
            <a:spLocks noGrp="1"/>
          </p:cNvSpPr>
          <p:nvPr>
            <p:ph type="title"/>
          </p:nvPr>
        </p:nvSpPr>
        <p:spPr/>
        <p:txBody>
          <a:bodyPr/>
          <a:lstStyle/>
          <a:p>
            <a:r>
              <a:rPr lang="en-US" dirty="0"/>
              <a:t>Datasets used</a:t>
            </a:r>
          </a:p>
        </p:txBody>
      </p:sp>
      <p:sp>
        <p:nvSpPr>
          <p:cNvPr id="3" name="Content Placeholder 2">
            <a:extLst>
              <a:ext uri="{FF2B5EF4-FFF2-40B4-BE49-F238E27FC236}">
                <a16:creationId xmlns:a16="http://schemas.microsoft.com/office/drawing/2014/main" id="{8907CF6A-24D3-3D47-4051-C52232E32079}"/>
              </a:ext>
            </a:extLst>
          </p:cNvPr>
          <p:cNvSpPr>
            <a:spLocks noGrp="1"/>
          </p:cNvSpPr>
          <p:nvPr>
            <p:ph idx="1"/>
          </p:nvPr>
        </p:nvSpPr>
        <p:spPr/>
        <p:txBody>
          <a:bodyPr>
            <a:normAutofit fontScale="92500" lnSpcReduction="10000"/>
          </a:bodyPr>
          <a:lstStyle/>
          <a:p>
            <a:pPr algn="l">
              <a:buFont typeface="+mj-lt"/>
              <a:buAutoNum type="arabicPeriod"/>
            </a:pPr>
            <a:r>
              <a:rPr lang="en-US" b="0" i="0" dirty="0">
                <a:solidFill>
                  <a:srgbClr val="242424"/>
                </a:solidFill>
                <a:effectLst/>
                <a:highlight>
                  <a:srgbClr val="FFFFFF"/>
                </a:highlight>
                <a:latin typeface="source-serif-pro"/>
              </a:rPr>
              <a:t>Big-Bench which is crowd sourced benchmark with over 200 types of benchmarks such as 3-digit addition/subtraction. For this dataset, at least 13B parameters for GPT-3 architectures and 68B for LaMDA was needed where otherwise the results were close to 0.</a:t>
            </a:r>
          </a:p>
          <a:p>
            <a:pPr algn="l">
              <a:buFont typeface="+mj-lt"/>
              <a:buAutoNum type="arabicPeriod"/>
            </a:pPr>
            <a:r>
              <a:rPr lang="en-US" b="0" i="0" dirty="0" err="1">
                <a:solidFill>
                  <a:srgbClr val="242424"/>
                </a:solidFill>
                <a:effectLst/>
                <a:highlight>
                  <a:srgbClr val="FFFFFF"/>
                </a:highlight>
                <a:latin typeface="source-serif-pro"/>
              </a:rPr>
              <a:t>TruthfulQA</a:t>
            </a:r>
            <a:r>
              <a:rPr lang="en-US" b="0" i="0" dirty="0">
                <a:solidFill>
                  <a:srgbClr val="242424"/>
                </a:solidFill>
                <a:effectLst/>
                <a:highlight>
                  <a:srgbClr val="FFFFFF"/>
                </a:highlight>
                <a:latin typeface="source-serif-pro"/>
              </a:rPr>
              <a:t> which are question and answers that GPT-3 failed to answer the authors found that after scaling to 280B params performance increases by 20% while before that the results were close to random.</a:t>
            </a:r>
          </a:p>
          <a:p>
            <a:pPr algn="l">
              <a:buFont typeface="+mj-lt"/>
              <a:buAutoNum type="arabicPeriod"/>
            </a:pPr>
            <a:r>
              <a:rPr lang="en-US" b="0" i="0" dirty="0">
                <a:solidFill>
                  <a:srgbClr val="242424"/>
                </a:solidFill>
                <a:effectLst/>
                <a:highlight>
                  <a:srgbClr val="FFFFFF"/>
                </a:highlight>
                <a:latin typeface="source-serif-pro"/>
              </a:rPr>
              <a:t>MMLU which is probably the most famous task here, is a task of 57 tests with topics including math, history, law etc. For models with below 10B parameters, they do not perform better than random. However, at 70B and higher the performance is substantially better than random.</a:t>
            </a:r>
          </a:p>
          <a:p>
            <a:pPr marL="0" indent="0">
              <a:buNone/>
            </a:pPr>
            <a:endParaRPr lang="en-US" dirty="0"/>
          </a:p>
        </p:txBody>
      </p:sp>
    </p:spTree>
    <p:extLst>
      <p:ext uri="{BB962C8B-B14F-4D97-AF65-F5344CB8AC3E}">
        <p14:creationId xmlns:p14="http://schemas.microsoft.com/office/powerpoint/2010/main" val="2202530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C2B4-D745-1EB7-8D32-8DAA60554211}"/>
              </a:ext>
            </a:extLst>
          </p:cNvPr>
          <p:cNvSpPr>
            <a:spLocks noGrp="1"/>
          </p:cNvSpPr>
          <p:nvPr>
            <p:ph type="title"/>
          </p:nvPr>
        </p:nvSpPr>
        <p:spPr/>
        <p:txBody>
          <a:bodyPr/>
          <a:lstStyle/>
          <a:p>
            <a:r>
              <a:rPr lang="en-US" dirty="0"/>
              <a:t>How about with better prompting?</a:t>
            </a:r>
          </a:p>
        </p:txBody>
      </p:sp>
      <p:sp>
        <p:nvSpPr>
          <p:cNvPr id="3" name="Content Placeholder 2">
            <a:extLst>
              <a:ext uri="{FF2B5EF4-FFF2-40B4-BE49-F238E27FC236}">
                <a16:creationId xmlns:a16="http://schemas.microsoft.com/office/drawing/2014/main" id="{D147853F-36E4-D8E3-9D85-A5142EB67D8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07424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7FE46-12E9-CAC1-BF82-FBBFE7FEE29A}"/>
              </a:ext>
            </a:extLst>
          </p:cNvPr>
          <p:cNvSpPr>
            <a:spLocks noGrp="1"/>
          </p:cNvSpPr>
          <p:nvPr>
            <p:ph type="title"/>
          </p:nvPr>
        </p:nvSpPr>
        <p:spPr/>
        <p:txBody>
          <a:bodyPr/>
          <a:lstStyle/>
          <a:p>
            <a:r>
              <a:rPr lang="en-US" dirty="0"/>
              <a:t>Chain-of-Thought Prompting Elicits Reasoning in Large Language Models</a:t>
            </a:r>
          </a:p>
        </p:txBody>
      </p:sp>
      <p:pic>
        <p:nvPicPr>
          <p:cNvPr id="5122" name="Picture 2">
            <a:extLst>
              <a:ext uri="{FF2B5EF4-FFF2-40B4-BE49-F238E27FC236}">
                <a16:creationId xmlns:a16="http://schemas.microsoft.com/office/drawing/2014/main" id="{E6B309AD-0E3C-4D5B-2407-A59B75A7CC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87472" y="2103438"/>
            <a:ext cx="7272669"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885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892EA-F64B-8922-8E48-40C27C968894}"/>
              </a:ext>
            </a:extLst>
          </p:cNvPr>
          <p:cNvSpPr>
            <a:spLocks noGrp="1"/>
          </p:cNvSpPr>
          <p:nvPr>
            <p:ph type="title"/>
          </p:nvPr>
        </p:nvSpPr>
        <p:spPr/>
        <p:txBody>
          <a:bodyPr/>
          <a:lstStyle/>
          <a:p>
            <a:r>
              <a:rPr lang="en-US" b="1" i="0" dirty="0">
                <a:solidFill>
                  <a:srgbClr val="000000"/>
                </a:solidFill>
                <a:effectLst/>
                <a:highlight>
                  <a:srgbClr val="FFFFFF"/>
                </a:highlight>
                <a:latin typeface="Lucida Grande"/>
              </a:rPr>
              <a:t>Finetuned Language Models Are Zero-Shot Learners</a:t>
            </a:r>
            <a:endParaRPr lang="en-US" dirty="0"/>
          </a:p>
        </p:txBody>
      </p:sp>
      <p:pic>
        <p:nvPicPr>
          <p:cNvPr id="5" name="Content Placeholder 4">
            <a:extLst>
              <a:ext uri="{FF2B5EF4-FFF2-40B4-BE49-F238E27FC236}">
                <a16:creationId xmlns:a16="http://schemas.microsoft.com/office/drawing/2014/main" id="{68048E2C-365F-B7BE-2CD4-FBA31B2CEEDA}"/>
              </a:ext>
            </a:extLst>
          </p:cNvPr>
          <p:cNvPicPr>
            <a:picLocks noGrp="1" noChangeAspect="1"/>
          </p:cNvPicPr>
          <p:nvPr>
            <p:ph idx="1"/>
          </p:nvPr>
        </p:nvPicPr>
        <p:blipFill>
          <a:blip r:embed="rId2"/>
          <a:stretch>
            <a:fillRect/>
          </a:stretch>
        </p:blipFill>
        <p:spPr>
          <a:xfrm>
            <a:off x="1594098" y="2103438"/>
            <a:ext cx="9459416" cy="4114800"/>
          </a:xfrm>
        </p:spPr>
      </p:pic>
    </p:spTree>
    <p:extLst>
      <p:ext uri="{BB962C8B-B14F-4D97-AF65-F5344CB8AC3E}">
        <p14:creationId xmlns:p14="http://schemas.microsoft.com/office/powerpoint/2010/main" val="1785103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7ACB6-7CBB-8D43-A22D-B430C049E8B6}"/>
              </a:ext>
            </a:extLst>
          </p:cNvPr>
          <p:cNvSpPr>
            <a:spLocks noGrp="1"/>
          </p:cNvSpPr>
          <p:nvPr>
            <p:ph type="title"/>
          </p:nvPr>
        </p:nvSpPr>
        <p:spPr/>
        <p:txBody>
          <a:bodyPr/>
          <a:lstStyle/>
          <a:p>
            <a:r>
              <a:rPr lang="en-US" dirty="0"/>
              <a:t>Show Your Work: Scratchpads for Intermediate Computation with Language Models</a:t>
            </a:r>
          </a:p>
        </p:txBody>
      </p:sp>
      <p:pic>
        <p:nvPicPr>
          <p:cNvPr id="6146" name="Picture 2">
            <a:extLst>
              <a:ext uri="{FF2B5EF4-FFF2-40B4-BE49-F238E27FC236}">
                <a16:creationId xmlns:a16="http://schemas.microsoft.com/office/drawing/2014/main" id="{20B7BA2D-F348-C181-DD2C-CE48A8D980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17457" y="2103695"/>
            <a:ext cx="6412698" cy="4114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210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89748-2F05-3BB3-1538-A345233CC714}"/>
              </a:ext>
            </a:extLst>
          </p:cNvPr>
          <p:cNvSpPr>
            <a:spLocks noGrp="1"/>
          </p:cNvSpPr>
          <p:nvPr>
            <p:ph type="title"/>
          </p:nvPr>
        </p:nvSpPr>
        <p:spPr/>
        <p:txBody>
          <a:bodyPr/>
          <a:lstStyle/>
          <a:p>
            <a:r>
              <a:rPr lang="en-US" b="1" i="0" dirty="0">
                <a:solidFill>
                  <a:srgbClr val="242424"/>
                </a:solidFill>
                <a:effectLst/>
                <a:highlight>
                  <a:srgbClr val="FFFFFF"/>
                </a:highlight>
                <a:latin typeface="sohne"/>
              </a:rPr>
              <a:t>Language Models (Mostly) Know What They Know</a:t>
            </a:r>
            <a:endParaRPr lang="en-US" dirty="0"/>
          </a:p>
        </p:txBody>
      </p:sp>
      <p:sp>
        <p:nvSpPr>
          <p:cNvPr id="3" name="Content Placeholder 2">
            <a:extLst>
              <a:ext uri="{FF2B5EF4-FFF2-40B4-BE49-F238E27FC236}">
                <a16:creationId xmlns:a16="http://schemas.microsoft.com/office/drawing/2014/main" id="{E8591CA3-BF7B-7D84-17E2-E69CE158799B}"/>
              </a:ext>
            </a:extLst>
          </p:cNvPr>
          <p:cNvSpPr>
            <a:spLocks noGrp="1"/>
          </p:cNvSpPr>
          <p:nvPr>
            <p:ph idx="1"/>
          </p:nvPr>
        </p:nvSpPr>
        <p:spPr/>
        <p:txBody>
          <a:bodyPr/>
          <a:lstStyle/>
          <a:p>
            <a:pPr marL="0" indent="0">
              <a:buNone/>
            </a:pPr>
            <a:r>
              <a:rPr lang="en-US" dirty="0"/>
              <a:t>Question: Can we get the confidence of a LLM’s answer along with the answer?</a:t>
            </a:r>
          </a:p>
          <a:p>
            <a:pPr marL="0" indent="0">
              <a:buNone/>
            </a:pPr>
            <a:endParaRPr lang="en-US" dirty="0"/>
          </a:p>
          <a:p>
            <a:pPr marL="0" indent="0">
              <a:buNone/>
            </a:pPr>
            <a:r>
              <a:rPr lang="en-US" dirty="0"/>
              <a:t>Calibration metric from “Teaching models to express their uncertainty in words”. In this paper the authors trained the model and only on arithmetic class. Can we make this good without training? Here, we get confidence just from asking the model</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AF5760CF-B9AB-C324-BC97-9BC77DF41CB2}"/>
              </a:ext>
            </a:extLst>
          </p:cNvPr>
          <p:cNvPicPr>
            <a:picLocks noChangeAspect="1"/>
          </p:cNvPicPr>
          <p:nvPr/>
        </p:nvPicPr>
        <p:blipFill>
          <a:blip r:embed="rId2"/>
          <a:stretch>
            <a:fillRect/>
          </a:stretch>
        </p:blipFill>
        <p:spPr>
          <a:xfrm>
            <a:off x="3387148" y="5223742"/>
            <a:ext cx="5048250" cy="1438275"/>
          </a:xfrm>
          <a:prstGeom prst="rect">
            <a:avLst/>
          </a:prstGeom>
        </p:spPr>
      </p:pic>
    </p:spTree>
    <p:extLst>
      <p:ext uri="{BB962C8B-B14F-4D97-AF65-F5344CB8AC3E}">
        <p14:creationId xmlns:p14="http://schemas.microsoft.com/office/powerpoint/2010/main" val="2475366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43DF-1FE9-01BE-435F-1729F4AB3DE4}"/>
              </a:ext>
            </a:extLst>
          </p:cNvPr>
          <p:cNvSpPr>
            <a:spLocks noGrp="1"/>
          </p:cNvSpPr>
          <p:nvPr>
            <p:ph type="title"/>
          </p:nvPr>
        </p:nvSpPr>
        <p:spPr/>
        <p:txBody>
          <a:bodyPr/>
          <a:lstStyle/>
          <a:p>
            <a:r>
              <a:rPr lang="en-US" dirty="0"/>
              <a:t>Agenda</a:t>
            </a:r>
          </a:p>
        </p:txBody>
      </p:sp>
      <p:pic>
        <p:nvPicPr>
          <p:cNvPr id="6" name="Picture Placeholder 5" descr="Mountains at sunset">
            <a:extLst>
              <a:ext uri="{FF2B5EF4-FFF2-40B4-BE49-F238E27FC236}">
                <a16:creationId xmlns:a16="http://schemas.microsoft.com/office/drawing/2014/main" id="{B520C53E-8329-74AB-5229-BCDE630B2E13}"/>
              </a:ext>
            </a:extLst>
          </p:cNvPr>
          <p:cNvPicPr>
            <a:picLocks noGrp="1" noChangeAspect="1"/>
          </p:cNvPicPr>
          <p:nvPr>
            <p:ph type="pic" sz="quarter" idx="14"/>
          </p:nvPr>
        </p:nvPicPr>
        <p:blipFill rotWithShape="1">
          <a:blip r:embed="rId3"/>
          <a:srcRect t="21" b="21"/>
          <a:stretch/>
        </p:blipFill>
        <p:spPr/>
      </p:pic>
      <p:sp>
        <p:nvSpPr>
          <p:cNvPr id="4" name="Text Placeholder 3">
            <a:extLst>
              <a:ext uri="{FF2B5EF4-FFF2-40B4-BE49-F238E27FC236}">
                <a16:creationId xmlns:a16="http://schemas.microsoft.com/office/drawing/2014/main" id="{BFAF7377-87AF-3A8C-539C-8A9651F5DA33}"/>
              </a:ext>
            </a:extLst>
          </p:cNvPr>
          <p:cNvSpPr>
            <a:spLocks noGrp="1"/>
          </p:cNvSpPr>
          <p:nvPr>
            <p:ph type="body" sz="quarter" idx="17"/>
          </p:nvPr>
        </p:nvSpPr>
        <p:spPr/>
        <p:txBody>
          <a:bodyPr>
            <a:normAutofit/>
          </a:bodyPr>
          <a:lstStyle/>
          <a:p>
            <a:r>
              <a:rPr lang="en-US" dirty="0"/>
              <a:t>What is Reasoning?</a:t>
            </a:r>
          </a:p>
          <a:p>
            <a:r>
              <a:rPr lang="en-US" dirty="0"/>
              <a:t>	Emergent Abilities</a:t>
            </a:r>
          </a:p>
          <a:p>
            <a:r>
              <a:rPr lang="en-US" dirty="0"/>
              <a:t>Advanced prompting tech (Graph of Thought, Tree of Thought)</a:t>
            </a:r>
          </a:p>
          <a:p>
            <a:r>
              <a:rPr lang="en-US" dirty="0"/>
              <a:t>Analysis of LLM Reasoning</a:t>
            </a:r>
          </a:p>
          <a:p>
            <a:r>
              <a:rPr lang="en-US" dirty="0"/>
              <a:t>Promising approaches</a:t>
            </a:r>
          </a:p>
          <a:p>
            <a:endParaRPr lang="en-US" dirty="0"/>
          </a:p>
        </p:txBody>
      </p:sp>
    </p:spTree>
    <p:extLst>
      <p:ext uri="{BB962C8B-B14F-4D97-AF65-F5344CB8AC3E}">
        <p14:creationId xmlns:p14="http://schemas.microsoft.com/office/powerpoint/2010/main" val="3037812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13EC0-6E73-FCD0-EDF6-4386A05E3A40}"/>
              </a:ext>
            </a:extLst>
          </p:cNvPr>
          <p:cNvSpPr>
            <a:spLocks noGrp="1"/>
          </p:cNvSpPr>
          <p:nvPr>
            <p:ph type="title"/>
          </p:nvPr>
        </p:nvSpPr>
        <p:spPr/>
        <p:txBody>
          <a:bodyPr/>
          <a:lstStyle/>
          <a:p>
            <a:r>
              <a:rPr lang="en-US" dirty="0"/>
              <a:t>Replacing an Option with ‘None of the Above’ Harms Performance and Calibration</a:t>
            </a:r>
          </a:p>
        </p:txBody>
      </p:sp>
      <p:pic>
        <p:nvPicPr>
          <p:cNvPr id="5" name="Content Placeholder 4">
            <a:extLst>
              <a:ext uri="{FF2B5EF4-FFF2-40B4-BE49-F238E27FC236}">
                <a16:creationId xmlns:a16="http://schemas.microsoft.com/office/drawing/2014/main" id="{6C1DBB8C-6D99-409D-D48F-91CA39012593}"/>
              </a:ext>
            </a:extLst>
          </p:cNvPr>
          <p:cNvPicPr>
            <a:picLocks noGrp="1" noChangeAspect="1"/>
          </p:cNvPicPr>
          <p:nvPr>
            <p:ph idx="1"/>
          </p:nvPr>
        </p:nvPicPr>
        <p:blipFill>
          <a:blip r:embed="rId2"/>
          <a:stretch>
            <a:fillRect/>
          </a:stretch>
        </p:blipFill>
        <p:spPr>
          <a:xfrm>
            <a:off x="1280160" y="2003543"/>
            <a:ext cx="9063196" cy="3876557"/>
          </a:xfrm>
        </p:spPr>
      </p:pic>
      <p:cxnSp>
        <p:nvCxnSpPr>
          <p:cNvPr id="7" name="Straight Arrow Connector 6">
            <a:extLst>
              <a:ext uri="{FF2B5EF4-FFF2-40B4-BE49-F238E27FC236}">
                <a16:creationId xmlns:a16="http://schemas.microsoft.com/office/drawing/2014/main" id="{4B71F2DE-68A4-8E33-2767-C11026009670}"/>
              </a:ext>
            </a:extLst>
          </p:cNvPr>
          <p:cNvCxnSpPr/>
          <p:nvPr/>
        </p:nvCxnSpPr>
        <p:spPr>
          <a:xfrm flipH="1" flipV="1">
            <a:off x="8451273" y="5735782"/>
            <a:ext cx="193963" cy="563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E46C8A-3D32-3F81-77E9-185FC3767689}"/>
              </a:ext>
            </a:extLst>
          </p:cNvPr>
          <p:cNvSpPr txBox="1"/>
          <p:nvPr/>
        </p:nvSpPr>
        <p:spPr>
          <a:xfrm>
            <a:off x="8839200" y="6474691"/>
            <a:ext cx="1377300" cy="369332"/>
          </a:xfrm>
          <a:prstGeom prst="rect">
            <a:avLst/>
          </a:prstGeom>
          <a:noFill/>
        </p:spPr>
        <p:txBody>
          <a:bodyPr wrap="none" rtlCol="0">
            <a:spAutoFit/>
          </a:bodyPr>
          <a:lstStyle/>
          <a:p>
            <a:r>
              <a:rPr lang="en-US" dirty="0"/>
              <a:t>confidence</a:t>
            </a:r>
          </a:p>
        </p:txBody>
      </p:sp>
      <p:sp>
        <p:nvSpPr>
          <p:cNvPr id="9" name="TextBox 8">
            <a:extLst>
              <a:ext uri="{FF2B5EF4-FFF2-40B4-BE49-F238E27FC236}">
                <a16:creationId xmlns:a16="http://schemas.microsoft.com/office/drawing/2014/main" id="{2BF2F3F9-D1AD-A2FC-9665-3B4E2C51D0A5}"/>
              </a:ext>
            </a:extLst>
          </p:cNvPr>
          <p:cNvSpPr txBox="1"/>
          <p:nvPr/>
        </p:nvSpPr>
        <p:spPr>
          <a:xfrm>
            <a:off x="4299527" y="6217920"/>
            <a:ext cx="2852063" cy="369332"/>
          </a:xfrm>
          <a:prstGeom prst="rect">
            <a:avLst/>
          </a:prstGeom>
          <a:noFill/>
        </p:spPr>
        <p:txBody>
          <a:bodyPr wrap="none" rtlCol="0">
            <a:spAutoFit/>
          </a:bodyPr>
          <a:lstStyle/>
          <a:p>
            <a:r>
              <a:rPr lang="en-US" dirty="0"/>
              <a:t>Frequency it was correct</a:t>
            </a:r>
          </a:p>
        </p:txBody>
      </p:sp>
      <p:cxnSp>
        <p:nvCxnSpPr>
          <p:cNvPr id="11" name="Straight Arrow Connector 10">
            <a:extLst>
              <a:ext uri="{FF2B5EF4-FFF2-40B4-BE49-F238E27FC236}">
                <a16:creationId xmlns:a16="http://schemas.microsoft.com/office/drawing/2014/main" id="{7FC11B63-2BE9-EE6D-4D65-929274A46697}"/>
              </a:ext>
            </a:extLst>
          </p:cNvPr>
          <p:cNvCxnSpPr/>
          <p:nvPr/>
        </p:nvCxnSpPr>
        <p:spPr>
          <a:xfrm flipV="1">
            <a:off x="5994400" y="4479636"/>
            <a:ext cx="101600" cy="181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829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13EC0-6E73-FCD0-EDF6-4386A05E3A40}"/>
              </a:ext>
            </a:extLst>
          </p:cNvPr>
          <p:cNvSpPr>
            <a:spLocks noGrp="1"/>
          </p:cNvSpPr>
          <p:nvPr>
            <p:ph type="title"/>
          </p:nvPr>
        </p:nvSpPr>
        <p:spPr/>
        <p:txBody>
          <a:bodyPr/>
          <a:lstStyle/>
          <a:p>
            <a:r>
              <a:rPr lang="en-US" dirty="0"/>
              <a:t>Models are well calibrated for True/False when asked in the format</a:t>
            </a:r>
          </a:p>
        </p:txBody>
      </p:sp>
      <p:sp>
        <p:nvSpPr>
          <p:cNvPr id="9" name="Content Placeholder 8">
            <a:extLst>
              <a:ext uri="{FF2B5EF4-FFF2-40B4-BE49-F238E27FC236}">
                <a16:creationId xmlns:a16="http://schemas.microsoft.com/office/drawing/2014/main" id="{D399D766-D048-7CF7-508C-512BA6DAF869}"/>
              </a:ext>
            </a:extLst>
          </p:cNvPr>
          <p:cNvSpPr>
            <a:spLocks noGrp="1"/>
          </p:cNvSpPr>
          <p:nvPr>
            <p:ph idx="1"/>
          </p:nvPr>
        </p:nvSpPr>
        <p:spPr/>
        <p:txBody>
          <a:bodyPr/>
          <a:lstStyle/>
          <a:p>
            <a:pPr marL="0" indent="0">
              <a:buNone/>
            </a:pPr>
            <a:endParaRPr lang="en-US" dirty="0">
              <a:solidFill>
                <a:srgbClr val="242424"/>
              </a:solidFill>
              <a:highlight>
                <a:srgbClr val="F9F9F9"/>
              </a:highlight>
              <a:latin typeface="source-code-pro"/>
            </a:endParaRPr>
          </a:p>
          <a:p>
            <a:pPr marL="0" indent="0">
              <a:buNone/>
            </a:pPr>
            <a:endParaRPr lang="en-US" dirty="0">
              <a:solidFill>
                <a:srgbClr val="242424"/>
              </a:solidFill>
              <a:highlight>
                <a:srgbClr val="F9F9F9"/>
              </a:highlight>
              <a:latin typeface="source-code-pro"/>
            </a:endParaRPr>
          </a:p>
          <a:p>
            <a:pPr marL="0" indent="0">
              <a:buNone/>
            </a:pPr>
            <a:endParaRPr lang="en-US" dirty="0">
              <a:solidFill>
                <a:srgbClr val="242424"/>
              </a:solidFill>
              <a:highlight>
                <a:srgbClr val="F9F9F9"/>
              </a:highlight>
              <a:latin typeface="source-code-pro"/>
            </a:endParaRPr>
          </a:p>
          <a:p>
            <a:pPr marL="0" indent="0">
              <a:buNone/>
            </a:pPr>
            <a:endParaRPr lang="en-US" dirty="0">
              <a:solidFill>
                <a:srgbClr val="242424"/>
              </a:solidFill>
              <a:highlight>
                <a:srgbClr val="F9F9F9"/>
              </a:highlight>
              <a:latin typeface="source-code-pro"/>
            </a:endParaRPr>
          </a:p>
          <a:p>
            <a:pPr marL="0" indent="0">
              <a:buNone/>
            </a:pPr>
            <a:endParaRPr lang="en-US" dirty="0">
              <a:solidFill>
                <a:srgbClr val="242424"/>
              </a:solidFill>
              <a:highlight>
                <a:srgbClr val="F9F9F9"/>
              </a:highlight>
              <a:latin typeface="source-code-pro"/>
            </a:endParaRPr>
          </a:p>
          <a:p>
            <a:pPr marL="0" indent="0">
              <a:buNone/>
            </a:pPr>
            <a:r>
              <a:rPr lang="en-US" dirty="0"/>
              <a:t>If asked True False directly, may not work</a:t>
            </a:r>
          </a:p>
        </p:txBody>
      </p:sp>
      <p:pic>
        <p:nvPicPr>
          <p:cNvPr id="11" name="Picture 10">
            <a:extLst>
              <a:ext uri="{FF2B5EF4-FFF2-40B4-BE49-F238E27FC236}">
                <a16:creationId xmlns:a16="http://schemas.microsoft.com/office/drawing/2014/main" id="{670A8EF1-AFF7-21A3-CCA6-6245A6E84375}"/>
              </a:ext>
            </a:extLst>
          </p:cNvPr>
          <p:cNvPicPr>
            <a:picLocks noChangeAspect="1"/>
          </p:cNvPicPr>
          <p:nvPr/>
        </p:nvPicPr>
        <p:blipFill>
          <a:blip r:embed="rId2"/>
          <a:stretch>
            <a:fillRect/>
          </a:stretch>
        </p:blipFill>
        <p:spPr>
          <a:xfrm>
            <a:off x="491636" y="1808871"/>
            <a:ext cx="11667287" cy="2575560"/>
          </a:xfrm>
          <a:prstGeom prst="rect">
            <a:avLst/>
          </a:prstGeom>
        </p:spPr>
      </p:pic>
    </p:spTree>
    <p:extLst>
      <p:ext uri="{BB962C8B-B14F-4D97-AF65-F5344CB8AC3E}">
        <p14:creationId xmlns:p14="http://schemas.microsoft.com/office/powerpoint/2010/main" val="2226831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7355-B870-AD68-CEB4-48E3BFA912B6}"/>
              </a:ext>
            </a:extLst>
          </p:cNvPr>
          <p:cNvSpPr>
            <a:spLocks noGrp="1"/>
          </p:cNvSpPr>
          <p:nvPr>
            <p:ph type="title"/>
          </p:nvPr>
        </p:nvSpPr>
        <p:spPr/>
        <p:txBody>
          <a:bodyPr/>
          <a:lstStyle/>
          <a:p>
            <a:r>
              <a:rPr lang="en-US" dirty="0"/>
              <a:t>RLHF Policy Miscalibration Can Be Remediated with a Temperature Tuning</a:t>
            </a:r>
          </a:p>
        </p:txBody>
      </p:sp>
      <p:sp>
        <p:nvSpPr>
          <p:cNvPr id="3" name="Content Placeholder 2">
            <a:extLst>
              <a:ext uri="{FF2B5EF4-FFF2-40B4-BE49-F238E27FC236}">
                <a16:creationId xmlns:a16="http://schemas.microsoft.com/office/drawing/2014/main" id="{1A2908DB-0CCD-C8D2-BC5D-1A4EF669866C}"/>
              </a:ext>
            </a:extLst>
          </p:cNvPr>
          <p:cNvSpPr>
            <a:spLocks noGrp="1"/>
          </p:cNvSpPr>
          <p:nvPr>
            <p:ph idx="1"/>
          </p:nvPr>
        </p:nvSpPr>
        <p:spPr/>
        <p:txBody>
          <a:bodyPr/>
          <a:lstStyle/>
          <a:p>
            <a:pPr marL="0" indent="0">
              <a:buNone/>
            </a:pPr>
            <a:r>
              <a:rPr lang="en-US" dirty="0"/>
              <a:t>RLHF-</a:t>
            </a:r>
            <a:r>
              <a:rPr lang="en-US" b="0" i="0" dirty="0">
                <a:solidFill>
                  <a:srgbClr val="242424"/>
                </a:solidFill>
                <a:effectLst/>
                <a:highlight>
                  <a:srgbClr val="FFFFFF"/>
                </a:highlight>
                <a:latin typeface="source-serif-pro"/>
              </a:rPr>
              <a:t>“tends to collapse language model predictions towards behaviors that receive the most reward”- becomes overconfident</a:t>
            </a:r>
          </a:p>
          <a:p>
            <a:pPr marL="0" indent="0">
              <a:buNone/>
            </a:pPr>
            <a:endParaRPr lang="en-US" dirty="0">
              <a:solidFill>
                <a:srgbClr val="242424"/>
              </a:solidFill>
              <a:highlight>
                <a:srgbClr val="FFFFFF"/>
              </a:highlight>
              <a:latin typeface="source-serif-pro"/>
            </a:endParaRPr>
          </a:p>
          <a:p>
            <a:pPr marL="0" indent="0">
              <a:buNone/>
            </a:pPr>
            <a:r>
              <a:rPr lang="en-US" dirty="0">
                <a:solidFill>
                  <a:srgbClr val="242424"/>
                </a:solidFill>
                <a:highlight>
                  <a:srgbClr val="FFFFFF"/>
                </a:highlight>
                <a:latin typeface="source-serif-pro"/>
              </a:rPr>
              <a:t>Increasing temperature to 2.5 fixed this</a:t>
            </a:r>
            <a:endParaRPr lang="en-US" dirty="0"/>
          </a:p>
        </p:txBody>
      </p:sp>
    </p:spTree>
    <p:extLst>
      <p:ext uri="{BB962C8B-B14F-4D97-AF65-F5344CB8AC3E}">
        <p14:creationId xmlns:p14="http://schemas.microsoft.com/office/powerpoint/2010/main" val="863549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352D5-4EFE-DA51-D90B-C78F6BAD44CD}"/>
              </a:ext>
            </a:extLst>
          </p:cNvPr>
          <p:cNvSpPr>
            <a:spLocks noGrp="1"/>
          </p:cNvSpPr>
          <p:nvPr>
            <p:ph type="title"/>
          </p:nvPr>
        </p:nvSpPr>
        <p:spPr/>
        <p:txBody>
          <a:bodyPr/>
          <a:lstStyle/>
          <a:p>
            <a:r>
              <a:rPr lang="en-US" dirty="0"/>
              <a:t>Now, does these prompting tech have emergent abilities?</a:t>
            </a:r>
          </a:p>
        </p:txBody>
      </p:sp>
      <p:pic>
        <p:nvPicPr>
          <p:cNvPr id="7170" name="Picture 2">
            <a:extLst>
              <a:ext uri="{FF2B5EF4-FFF2-40B4-BE49-F238E27FC236}">
                <a16:creationId xmlns:a16="http://schemas.microsoft.com/office/drawing/2014/main" id="{01E85D0E-D41F-669C-93F9-E60D004D2A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5602" y="2225040"/>
            <a:ext cx="11388387" cy="39928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A106B8-CBAB-F2CD-FA3E-8212EDE4CAF5}"/>
              </a:ext>
            </a:extLst>
          </p:cNvPr>
          <p:cNvSpPr txBox="1"/>
          <p:nvPr/>
        </p:nvSpPr>
        <p:spPr>
          <a:xfrm>
            <a:off x="2712720" y="6289040"/>
            <a:ext cx="582211" cy="369332"/>
          </a:xfrm>
          <a:prstGeom prst="rect">
            <a:avLst/>
          </a:prstGeom>
          <a:noFill/>
        </p:spPr>
        <p:txBody>
          <a:bodyPr wrap="none" rtlCol="0">
            <a:spAutoFit/>
          </a:bodyPr>
          <a:lstStyle/>
          <a:p>
            <a:r>
              <a:rPr lang="en-US" dirty="0"/>
              <a:t>Yes</a:t>
            </a:r>
          </a:p>
        </p:txBody>
      </p:sp>
    </p:spTree>
    <p:extLst>
      <p:ext uri="{BB962C8B-B14F-4D97-AF65-F5344CB8AC3E}">
        <p14:creationId xmlns:p14="http://schemas.microsoft.com/office/powerpoint/2010/main" val="2246948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2187D-3833-6A5B-9377-ADFF90D2684F}"/>
              </a:ext>
            </a:extLst>
          </p:cNvPr>
          <p:cNvSpPr>
            <a:spLocks noGrp="1"/>
          </p:cNvSpPr>
          <p:nvPr>
            <p:ph type="title"/>
          </p:nvPr>
        </p:nvSpPr>
        <p:spPr/>
        <p:txBody>
          <a:bodyPr/>
          <a:lstStyle/>
          <a:p>
            <a:r>
              <a:rPr lang="en-US" dirty="0"/>
              <a:t>Why does this happen?</a:t>
            </a:r>
          </a:p>
        </p:txBody>
      </p:sp>
      <p:sp>
        <p:nvSpPr>
          <p:cNvPr id="3" name="Content Placeholder 2">
            <a:extLst>
              <a:ext uri="{FF2B5EF4-FFF2-40B4-BE49-F238E27FC236}">
                <a16:creationId xmlns:a16="http://schemas.microsoft.com/office/drawing/2014/main" id="{E695D8DE-81F3-482F-8D25-F3583EC8EDB8}"/>
              </a:ext>
            </a:extLst>
          </p:cNvPr>
          <p:cNvSpPr>
            <a:spLocks noGrp="1"/>
          </p:cNvSpPr>
          <p:nvPr>
            <p:ph idx="1"/>
          </p:nvPr>
        </p:nvSpPr>
        <p:spPr/>
        <p:txBody>
          <a:bodyPr>
            <a:normAutofit lnSpcReduction="10000"/>
          </a:bodyPr>
          <a:lstStyle/>
          <a:p>
            <a:pPr algn="l">
              <a:buFont typeface="+mj-lt"/>
              <a:buAutoNum type="arabicPeriod"/>
            </a:pPr>
            <a:r>
              <a:rPr lang="en-US" dirty="0">
                <a:solidFill>
                  <a:srgbClr val="242424"/>
                </a:solidFill>
                <a:highlight>
                  <a:srgbClr val="FFFFFF"/>
                </a:highlight>
                <a:latin typeface="source-serif-pro"/>
              </a:rPr>
              <a:t> </a:t>
            </a:r>
            <a:r>
              <a:rPr lang="en-US" b="0" i="0" dirty="0">
                <a:solidFill>
                  <a:srgbClr val="242424"/>
                </a:solidFill>
                <a:effectLst/>
                <a:highlight>
                  <a:srgbClr val="FFFFFF"/>
                </a:highlight>
                <a:latin typeface="source-serif-pro"/>
              </a:rPr>
              <a:t>For l-step sequential computation, for example, chain of thought, the model may want a depth of at least O(l)</a:t>
            </a:r>
          </a:p>
          <a:p>
            <a:pPr algn="l">
              <a:buFont typeface="+mj-lt"/>
              <a:buAutoNum type="arabicPeriod"/>
            </a:pPr>
            <a:r>
              <a:rPr lang="en-US" b="0" i="0" dirty="0">
                <a:solidFill>
                  <a:srgbClr val="242424"/>
                </a:solidFill>
                <a:effectLst/>
                <a:highlight>
                  <a:srgbClr val="FFFFFF"/>
                </a:highlight>
                <a:latin typeface="source-serif-pro"/>
              </a:rPr>
              <a:t> Better memorization of world knowledge due to more parameters</a:t>
            </a:r>
          </a:p>
          <a:p>
            <a:pPr algn="l">
              <a:buFont typeface="+mj-lt"/>
              <a:buAutoNum type="arabicPeriod"/>
            </a:pPr>
            <a:r>
              <a:rPr lang="en-US" dirty="0">
                <a:solidFill>
                  <a:srgbClr val="242424"/>
                </a:solidFill>
                <a:highlight>
                  <a:srgbClr val="FFFFFF"/>
                </a:highlight>
                <a:latin typeface="source-serif-pro"/>
              </a:rPr>
              <a:t> No partial credit-&gt; but intermediate steps were more random for low parameter models</a:t>
            </a:r>
          </a:p>
          <a:p>
            <a:pPr algn="l">
              <a:buFont typeface="+mj-lt"/>
              <a:buAutoNum type="arabicPeriod"/>
            </a:pPr>
            <a:endParaRPr lang="en-US" b="0" i="0" dirty="0">
              <a:solidFill>
                <a:srgbClr val="242424"/>
              </a:solidFill>
              <a:effectLst/>
              <a:highlight>
                <a:srgbClr val="FFFFFF"/>
              </a:highlight>
              <a:latin typeface="source-serif-pro"/>
            </a:endParaRPr>
          </a:p>
          <a:p>
            <a:pPr algn="l">
              <a:buFont typeface="+mj-lt"/>
              <a:buAutoNum type="arabicPeriod"/>
            </a:pPr>
            <a:endParaRPr lang="en-US" dirty="0">
              <a:solidFill>
                <a:srgbClr val="242424"/>
              </a:solidFill>
              <a:highlight>
                <a:srgbClr val="FFFFFF"/>
              </a:highlight>
              <a:latin typeface="source-serif-pro"/>
            </a:endParaRPr>
          </a:p>
          <a:p>
            <a:pPr marL="0" indent="0" algn="l">
              <a:buNone/>
            </a:pPr>
            <a:r>
              <a:rPr lang="en-US" b="0" i="0" dirty="0">
                <a:solidFill>
                  <a:srgbClr val="242424"/>
                </a:solidFill>
                <a:effectLst/>
                <a:highlight>
                  <a:srgbClr val="FFFFFF"/>
                </a:highlight>
                <a:latin typeface="source-serif-pro"/>
              </a:rPr>
              <a:t>Now how good is reasoning with even better prompts?</a:t>
            </a:r>
          </a:p>
          <a:p>
            <a:pPr marL="0" indent="0">
              <a:buNone/>
            </a:pPr>
            <a:r>
              <a:rPr lang="en-US" dirty="0"/>
              <a:t> </a:t>
            </a:r>
          </a:p>
        </p:txBody>
      </p:sp>
    </p:spTree>
    <p:extLst>
      <p:ext uri="{BB962C8B-B14F-4D97-AF65-F5344CB8AC3E}">
        <p14:creationId xmlns:p14="http://schemas.microsoft.com/office/powerpoint/2010/main" val="2177940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698432-2D58-D940-A0AE-7748E2A4879B}"/>
              </a:ext>
            </a:extLst>
          </p:cNvPr>
          <p:cNvSpPr>
            <a:spLocks noGrp="1"/>
          </p:cNvSpPr>
          <p:nvPr>
            <p:ph type="ctrTitle"/>
          </p:nvPr>
        </p:nvSpPr>
        <p:spPr/>
        <p:txBody>
          <a:bodyPr/>
          <a:lstStyle/>
          <a:p>
            <a:r>
              <a:rPr lang="en-US" dirty="0"/>
              <a:t>More advanced Prompting techniques</a:t>
            </a:r>
          </a:p>
        </p:txBody>
      </p:sp>
    </p:spTree>
    <p:extLst>
      <p:ext uri="{BB962C8B-B14F-4D97-AF65-F5344CB8AC3E}">
        <p14:creationId xmlns:p14="http://schemas.microsoft.com/office/powerpoint/2010/main" val="3749168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DB76-1D3B-8F87-C63D-E0E2F338581F}"/>
              </a:ext>
            </a:extLst>
          </p:cNvPr>
          <p:cNvSpPr>
            <a:spLocks noGrp="1"/>
          </p:cNvSpPr>
          <p:nvPr>
            <p:ph type="title"/>
          </p:nvPr>
        </p:nvSpPr>
        <p:spPr/>
        <p:txBody>
          <a:bodyPr/>
          <a:lstStyle/>
          <a:p>
            <a:r>
              <a:rPr lang="en-US" dirty="0"/>
              <a:t>Tree of thought</a:t>
            </a:r>
          </a:p>
        </p:txBody>
      </p:sp>
      <p:pic>
        <p:nvPicPr>
          <p:cNvPr id="8194" name="Picture 2">
            <a:extLst>
              <a:ext uri="{FF2B5EF4-FFF2-40B4-BE49-F238E27FC236}">
                <a16:creationId xmlns:a16="http://schemas.microsoft.com/office/drawing/2014/main" id="{86F4415C-A570-704D-2DFF-71DC91177C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36266" y="1920240"/>
            <a:ext cx="7860317" cy="3860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079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CB6C-D2A1-DE75-6557-689F206CE1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58CC06-A302-4090-99B3-64C5C1001B5D}"/>
              </a:ext>
            </a:extLst>
          </p:cNvPr>
          <p:cNvSpPr>
            <a:spLocks noGrp="1"/>
          </p:cNvSpPr>
          <p:nvPr>
            <p:ph idx="1"/>
          </p:nvPr>
        </p:nvSpPr>
        <p:spPr/>
        <p:txBody>
          <a:bodyPr/>
          <a:lstStyle/>
          <a:p>
            <a:r>
              <a:rPr lang="en-US" dirty="0"/>
              <a:t>Very much inspired</a:t>
            </a:r>
          </a:p>
          <a:p>
            <a:pPr marL="0" indent="0">
              <a:buNone/>
            </a:pPr>
            <a:r>
              <a:rPr lang="en-US" dirty="0"/>
              <a:t>By calibration paper</a:t>
            </a:r>
          </a:p>
        </p:txBody>
      </p:sp>
      <p:pic>
        <p:nvPicPr>
          <p:cNvPr id="9218" name="Picture 2">
            <a:extLst>
              <a:ext uri="{FF2B5EF4-FFF2-40B4-BE49-F238E27FC236}">
                <a16:creationId xmlns:a16="http://schemas.microsoft.com/office/drawing/2014/main" id="{5A1C7451-BE44-50E3-1FD1-6289B1CC0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2540" y="1920240"/>
            <a:ext cx="58293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436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1A1-DCA2-8292-E3E1-E344EB7A63B4}"/>
              </a:ext>
            </a:extLst>
          </p:cNvPr>
          <p:cNvSpPr>
            <a:spLocks noGrp="1"/>
          </p:cNvSpPr>
          <p:nvPr>
            <p:ph type="title"/>
          </p:nvPr>
        </p:nvSpPr>
        <p:spPr/>
        <p:txBody>
          <a:bodyPr/>
          <a:lstStyle/>
          <a:p>
            <a:r>
              <a:rPr lang="en-US" b="1" i="0" dirty="0">
                <a:solidFill>
                  <a:srgbClr val="242424"/>
                </a:solidFill>
                <a:effectLst/>
                <a:highlight>
                  <a:srgbClr val="FFFFFF"/>
                </a:highlight>
                <a:latin typeface="sohne"/>
              </a:rPr>
              <a:t>Beyond Chain-of-Thought, Effective Graph-of-Thought Reasoning in Language Models</a:t>
            </a:r>
            <a:endParaRPr lang="en-US" dirty="0"/>
          </a:p>
        </p:txBody>
      </p:sp>
      <p:sp>
        <p:nvSpPr>
          <p:cNvPr id="3" name="Content Placeholder 2">
            <a:extLst>
              <a:ext uri="{FF2B5EF4-FFF2-40B4-BE49-F238E27FC236}">
                <a16:creationId xmlns:a16="http://schemas.microsoft.com/office/drawing/2014/main" id="{206B2110-1776-FFE4-B1C2-80FC16B549DE}"/>
              </a:ext>
            </a:extLst>
          </p:cNvPr>
          <p:cNvSpPr>
            <a:spLocks noGrp="1"/>
          </p:cNvSpPr>
          <p:nvPr>
            <p:ph idx="1"/>
          </p:nvPr>
        </p:nvSpPr>
        <p:spPr/>
        <p:txBody>
          <a:bodyPr/>
          <a:lstStyle/>
          <a:p>
            <a:r>
              <a:rPr lang="en-US" dirty="0"/>
              <a:t>In chain of thought, we have linear form of thinking</a:t>
            </a:r>
          </a:p>
          <a:p>
            <a:endParaRPr lang="en-US" dirty="0"/>
          </a:p>
          <a:p>
            <a:endParaRPr lang="en-US" dirty="0"/>
          </a:p>
          <a:p>
            <a:endParaRPr lang="en-US" dirty="0"/>
          </a:p>
          <a:p>
            <a:r>
              <a:rPr lang="en-US" b="0" i="0" dirty="0">
                <a:solidFill>
                  <a:srgbClr val="242424"/>
                </a:solidFill>
                <a:effectLst/>
                <a:highlight>
                  <a:srgbClr val="FFFFFF"/>
                </a:highlight>
                <a:latin typeface="source-serif-pro"/>
              </a:rPr>
              <a:t>But in reality, our thoughts may be way more nonlinear with loops/more graphical.</a:t>
            </a:r>
            <a:endParaRPr lang="en-US" dirty="0"/>
          </a:p>
        </p:txBody>
      </p:sp>
      <p:sp>
        <p:nvSpPr>
          <p:cNvPr id="4" name="Rectangle 3">
            <a:extLst>
              <a:ext uri="{FF2B5EF4-FFF2-40B4-BE49-F238E27FC236}">
                <a16:creationId xmlns:a16="http://schemas.microsoft.com/office/drawing/2014/main" id="{0CFAB863-6B30-A168-D641-255122BF69AF}"/>
              </a:ext>
            </a:extLst>
          </p:cNvPr>
          <p:cNvSpPr/>
          <p:nvPr/>
        </p:nvSpPr>
        <p:spPr>
          <a:xfrm>
            <a:off x="1117600" y="2966720"/>
            <a:ext cx="904240" cy="965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6" name="Straight Arrow Connector 5">
            <a:extLst>
              <a:ext uri="{FF2B5EF4-FFF2-40B4-BE49-F238E27FC236}">
                <a16:creationId xmlns:a16="http://schemas.microsoft.com/office/drawing/2014/main" id="{1A564879-549D-11E6-A96F-BB49A7EEBD21}"/>
              </a:ext>
            </a:extLst>
          </p:cNvPr>
          <p:cNvCxnSpPr/>
          <p:nvPr/>
        </p:nvCxnSpPr>
        <p:spPr>
          <a:xfrm>
            <a:off x="2133600" y="3429000"/>
            <a:ext cx="9753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9685A83-09DB-A6C3-9FF4-E5EEA558A2F5}"/>
              </a:ext>
            </a:extLst>
          </p:cNvPr>
          <p:cNvSpPr/>
          <p:nvPr/>
        </p:nvSpPr>
        <p:spPr>
          <a:xfrm>
            <a:off x="3220720" y="2946400"/>
            <a:ext cx="904240" cy="965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9" name="Straight Arrow Connector 8">
            <a:extLst>
              <a:ext uri="{FF2B5EF4-FFF2-40B4-BE49-F238E27FC236}">
                <a16:creationId xmlns:a16="http://schemas.microsoft.com/office/drawing/2014/main" id="{E0BCB7F0-8DC6-AFDF-9C71-C83B9D4FE8E4}"/>
              </a:ext>
            </a:extLst>
          </p:cNvPr>
          <p:cNvCxnSpPr>
            <a:stCxn id="7" idx="3"/>
          </p:cNvCxnSpPr>
          <p:nvPr/>
        </p:nvCxnSpPr>
        <p:spPr>
          <a:xfrm>
            <a:off x="4124960" y="3429000"/>
            <a:ext cx="1351280" cy="20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9FB8EA3-6330-7591-F1C4-3284E679877F}"/>
              </a:ext>
            </a:extLst>
          </p:cNvPr>
          <p:cNvSpPr/>
          <p:nvPr/>
        </p:nvSpPr>
        <p:spPr>
          <a:xfrm>
            <a:off x="5638800" y="2966720"/>
            <a:ext cx="1107440" cy="965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Z</a:t>
            </a:r>
          </a:p>
        </p:txBody>
      </p:sp>
    </p:spTree>
    <p:extLst>
      <p:ext uri="{BB962C8B-B14F-4D97-AF65-F5344CB8AC3E}">
        <p14:creationId xmlns:p14="http://schemas.microsoft.com/office/powerpoint/2010/main" val="4079311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D2E07-9334-6544-9834-284397C161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28CEA-68A6-7652-A31B-31B3E2F9B8C7}"/>
              </a:ext>
            </a:extLst>
          </p:cNvPr>
          <p:cNvSpPr>
            <a:spLocks noGrp="1"/>
          </p:cNvSpPr>
          <p:nvPr>
            <p:ph idx="1"/>
          </p:nvPr>
        </p:nvSpPr>
        <p:spPr/>
        <p:txBody>
          <a:bodyPr/>
          <a:lstStyle/>
          <a:p>
            <a:endParaRPr lang="en-US"/>
          </a:p>
        </p:txBody>
      </p:sp>
      <p:pic>
        <p:nvPicPr>
          <p:cNvPr id="11266" name="Picture 2">
            <a:extLst>
              <a:ext uri="{FF2B5EF4-FFF2-40B4-BE49-F238E27FC236}">
                <a16:creationId xmlns:a16="http://schemas.microsoft.com/office/drawing/2014/main" id="{2BC455FD-F222-FA45-6DA2-C9484E061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339" y="447040"/>
            <a:ext cx="10268031" cy="506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314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A271-8875-6BCE-0A4A-542683BB3917}"/>
              </a:ext>
            </a:extLst>
          </p:cNvPr>
          <p:cNvSpPr>
            <a:spLocks noGrp="1"/>
          </p:cNvSpPr>
          <p:nvPr>
            <p:ph type="ctrTitle"/>
          </p:nvPr>
        </p:nvSpPr>
        <p:spPr>
          <a:xfrm>
            <a:off x="1280159" y="3386775"/>
            <a:ext cx="8311102" cy="3080335"/>
          </a:xfrm>
        </p:spPr>
        <p:txBody>
          <a:bodyPr/>
          <a:lstStyle/>
          <a:p>
            <a:r>
              <a:rPr lang="en-US" dirty="0"/>
              <a:t>What is Reasoning?</a:t>
            </a:r>
          </a:p>
        </p:txBody>
      </p:sp>
      <p:pic>
        <p:nvPicPr>
          <p:cNvPr id="7" name="Picture Placeholder 8" descr="Mountains at sunset">
            <a:extLst>
              <a:ext uri="{FF2B5EF4-FFF2-40B4-BE49-F238E27FC236}">
                <a16:creationId xmlns:a16="http://schemas.microsoft.com/office/drawing/2014/main" id="{DABEABE1-2983-8759-E3F7-CCC6330C6BA1}"/>
              </a:ext>
            </a:extLst>
          </p:cNvPr>
          <p:cNvPicPr>
            <a:picLocks noGrp="1" noChangeAspect="1"/>
          </p:cNvPicPr>
          <p:nvPr>
            <p:ph type="pic" sz="quarter" idx="13"/>
          </p:nvPr>
        </p:nvPicPr>
        <p:blipFill rotWithShape="1">
          <a:blip r:embed="rId3"/>
          <a:srcRect l="23" r="23"/>
          <a:stretch/>
        </p:blipFill>
        <p:spPr>
          <a:xfrm>
            <a:off x="8197587" y="411831"/>
            <a:ext cx="3521337" cy="3521344"/>
          </a:xfrm>
        </p:spPr>
      </p:pic>
    </p:spTree>
    <p:extLst>
      <p:ext uri="{BB962C8B-B14F-4D97-AF65-F5344CB8AC3E}">
        <p14:creationId xmlns:p14="http://schemas.microsoft.com/office/powerpoint/2010/main" val="1941235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FFE9-48A0-4992-66A5-31FAA1BDB6AD}"/>
              </a:ext>
            </a:extLst>
          </p:cNvPr>
          <p:cNvSpPr>
            <a:spLocks noGrp="1"/>
          </p:cNvSpPr>
          <p:nvPr>
            <p:ph type="title"/>
          </p:nvPr>
        </p:nvSpPr>
        <p:spPr/>
        <p:txBody>
          <a:bodyPr/>
          <a:lstStyle/>
          <a:p>
            <a:endParaRPr lang="en-US"/>
          </a:p>
        </p:txBody>
      </p:sp>
      <p:pic>
        <p:nvPicPr>
          <p:cNvPr id="12290" name="Picture 2">
            <a:extLst>
              <a:ext uri="{FF2B5EF4-FFF2-40B4-BE49-F238E27FC236}">
                <a16:creationId xmlns:a16="http://schemas.microsoft.com/office/drawing/2014/main" id="{0D31D885-9862-5DA4-3C1F-728F248C07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2787" y="640080"/>
            <a:ext cx="10735072" cy="6153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306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3FC0-B8B7-179C-434D-B294824AE351}"/>
              </a:ext>
            </a:extLst>
          </p:cNvPr>
          <p:cNvSpPr>
            <a:spLocks noGrp="1"/>
          </p:cNvSpPr>
          <p:nvPr>
            <p:ph type="title"/>
          </p:nvPr>
        </p:nvSpPr>
        <p:spPr/>
        <p:txBody>
          <a:bodyPr/>
          <a:lstStyle/>
          <a:p>
            <a:r>
              <a:rPr lang="en-US" dirty="0"/>
              <a:t>Outperforms COT a bit but</a:t>
            </a:r>
          </a:p>
        </p:txBody>
      </p:sp>
      <p:sp>
        <p:nvSpPr>
          <p:cNvPr id="3" name="Content Placeholder 2">
            <a:extLst>
              <a:ext uri="{FF2B5EF4-FFF2-40B4-BE49-F238E27FC236}">
                <a16:creationId xmlns:a16="http://schemas.microsoft.com/office/drawing/2014/main" id="{8DC2448F-1480-3CC3-1610-8B7CB49DFBE0}"/>
              </a:ext>
            </a:extLst>
          </p:cNvPr>
          <p:cNvSpPr>
            <a:spLocks noGrp="1"/>
          </p:cNvSpPr>
          <p:nvPr>
            <p:ph idx="1"/>
          </p:nvPr>
        </p:nvSpPr>
        <p:spPr/>
        <p:txBody>
          <a:bodyPr/>
          <a:lstStyle/>
          <a:p>
            <a:r>
              <a:rPr lang="en-US" dirty="0"/>
              <a:t>It’s just improving understanding of input prompt. It doesn’t make the thoughts more graphical</a:t>
            </a:r>
          </a:p>
        </p:txBody>
      </p:sp>
    </p:spTree>
    <p:extLst>
      <p:ext uri="{BB962C8B-B14F-4D97-AF65-F5344CB8AC3E}">
        <p14:creationId xmlns:p14="http://schemas.microsoft.com/office/powerpoint/2010/main" val="3360069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45BE-15A6-80F4-D08E-ABEB3B3D14C8}"/>
              </a:ext>
            </a:extLst>
          </p:cNvPr>
          <p:cNvSpPr>
            <a:spLocks noGrp="1"/>
          </p:cNvSpPr>
          <p:nvPr>
            <p:ph type="title"/>
          </p:nvPr>
        </p:nvSpPr>
        <p:spPr>
          <a:xfrm>
            <a:off x="1280160" y="995680"/>
            <a:ext cx="10087699" cy="1280160"/>
          </a:xfrm>
        </p:spPr>
        <p:txBody>
          <a:bodyPr/>
          <a:lstStyle/>
          <a:p>
            <a:r>
              <a:rPr lang="en-US" dirty="0"/>
              <a:t>Boosting Logical Reasoning in Large Language Models through a New Framework: The Graph of Thought</a:t>
            </a:r>
          </a:p>
        </p:txBody>
      </p:sp>
      <p:sp>
        <p:nvSpPr>
          <p:cNvPr id="3" name="Content Placeholder 2">
            <a:extLst>
              <a:ext uri="{FF2B5EF4-FFF2-40B4-BE49-F238E27FC236}">
                <a16:creationId xmlns:a16="http://schemas.microsoft.com/office/drawing/2014/main" id="{A1B115E9-10AC-DB6E-8ACD-EA637E8B00F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12711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82A8D-065D-D6CD-B9F5-13FA2C8532EC}"/>
              </a:ext>
            </a:extLst>
          </p:cNvPr>
          <p:cNvSpPr>
            <a:spLocks noGrp="1"/>
          </p:cNvSpPr>
          <p:nvPr>
            <p:ph type="title"/>
          </p:nvPr>
        </p:nvSpPr>
        <p:spPr/>
        <p:txBody>
          <a:bodyPr/>
          <a:lstStyle/>
          <a:p>
            <a:r>
              <a:rPr lang="en-US" dirty="0"/>
              <a:t>Goldbach’s Conjecture</a:t>
            </a:r>
          </a:p>
        </p:txBody>
      </p:sp>
      <p:sp>
        <p:nvSpPr>
          <p:cNvPr id="3" name="Content Placeholder 2">
            <a:extLst>
              <a:ext uri="{FF2B5EF4-FFF2-40B4-BE49-F238E27FC236}">
                <a16:creationId xmlns:a16="http://schemas.microsoft.com/office/drawing/2014/main" id="{1271DEDD-C2AC-4C19-0FEB-48C795279E03}"/>
              </a:ext>
            </a:extLst>
          </p:cNvPr>
          <p:cNvSpPr>
            <a:spLocks noGrp="1"/>
          </p:cNvSpPr>
          <p:nvPr>
            <p:ph idx="1"/>
          </p:nvPr>
        </p:nvSpPr>
        <p:spPr/>
        <p:txBody>
          <a:bodyPr/>
          <a:lstStyle/>
          <a:p>
            <a:r>
              <a:rPr lang="en-US" dirty="0"/>
              <a:t>Every natural number greater than 2 is the sum of 2 prime numbers -&gt; Remains unsolved</a:t>
            </a:r>
          </a:p>
          <a:p>
            <a:endParaRPr lang="en-US" dirty="0"/>
          </a:p>
          <a:p>
            <a:pPr marL="0" indent="0">
              <a:buNone/>
            </a:pPr>
            <a:endParaRPr lang="en-US" dirty="0"/>
          </a:p>
        </p:txBody>
      </p:sp>
      <p:pic>
        <p:nvPicPr>
          <p:cNvPr id="13314" name="Picture 2">
            <a:extLst>
              <a:ext uri="{FF2B5EF4-FFF2-40B4-BE49-F238E27FC236}">
                <a16:creationId xmlns:a16="http://schemas.microsoft.com/office/drawing/2014/main" id="{7D7531AC-F82D-035D-1B7A-72F874D8F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886073"/>
            <a:ext cx="624840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378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09B4F-9BAE-9E29-FC65-449157BE74E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364ACF7-DAD5-4442-F8B9-BA4F82CF136E}"/>
              </a:ext>
            </a:extLst>
          </p:cNvPr>
          <p:cNvSpPr>
            <a:spLocks noGrp="1"/>
          </p:cNvSpPr>
          <p:nvPr>
            <p:ph idx="1"/>
          </p:nvPr>
        </p:nvSpPr>
        <p:spPr/>
        <p:txBody>
          <a:bodyPr/>
          <a:lstStyle/>
          <a:p>
            <a:pPr marL="0" indent="0">
              <a:buNone/>
            </a:pPr>
            <a:r>
              <a:rPr lang="en-US" b="0" i="0" dirty="0">
                <a:solidFill>
                  <a:srgbClr val="242424"/>
                </a:solidFill>
                <a:effectLst/>
                <a:highlight>
                  <a:srgbClr val="FFFFFF"/>
                </a:highlight>
                <a:latin typeface="source-serif-pro"/>
              </a:rPr>
              <a:t>“mathematicians do not attempt to enumerate all possible techniques and theorems. Instead, they reason backward from the conclusion…. They identify promising avenues of research, and ascertain the essential foundational knowledge required to pursue a particular line of thought. Importantly, different lines of thought are not isolated; they are interconnected and collaboratively contribute towards forming the final solution”</a:t>
            </a:r>
          </a:p>
          <a:p>
            <a:pPr marL="0" indent="0">
              <a:buNone/>
            </a:pPr>
            <a:endParaRPr lang="en-US" dirty="0">
              <a:solidFill>
                <a:srgbClr val="242424"/>
              </a:solidFill>
              <a:highlight>
                <a:srgbClr val="FFFFFF"/>
              </a:highlight>
              <a:latin typeface="source-serif-pro"/>
            </a:endParaRPr>
          </a:p>
          <a:p>
            <a:pPr marL="0" indent="0">
              <a:buNone/>
            </a:pPr>
            <a:r>
              <a:rPr lang="en-US" dirty="0">
                <a:solidFill>
                  <a:srgbClr val="242424"/>
                </a:solidFill>
                <a:highlight>
                  <a:srgbClr val="FFFFFF"/>
                </a:highlight>
                <a:latin typeface="source-serif-pro"/>
              </a:rPr>
              <a:t>-&gt; Direct conflict with TOT!</a:t>
            </a:r>
            <a:endParaRPr lang="en-US" dirty="0"/>
          </a:p>
        </p:txBody>
      </p:sp>
    </p:spTree>
    <p:extLst>
      <p:ext uri="{BB962C8B-B14F-4D97-AF65-F5344CB8AC3E}">
        <p14:creationId xmlns:p14="http://schemas.microsoft.com/office/powerpoint/2010/main" val="3654139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43F93-D4B0-8268-826B-0EC0EC529FBB}"/>
              </a:ext>
            </a:extLst>
          </p:cNvPr>
          <p:cNvSpPr>
            <a:spLocks noGrp="1"/>
          </p:cNvSpPr>
          <p:nvPr>
            <p:ph type="title"/>
          </p:nvPr>
        </p:nvSpPr>
        <p:spPr/>
        <p:txBody>
          <a:bodyPr/>
          <a:lstStyle/>
          <a:p>
            <a:endParaRPr lang="en-US"/>
          </a:p>
        </p:txBody>
      </p:sp>
      <p:pic>
        <p:nvPicPr>
          <p:cNvPr id="14338" name="Picture 2">
            <a:extLst>
              <a:ext uri="{FF2B5EF4-FFF2-40B4-BE49-F238E27FC236}">
                <a16:creationId xmlns:a16="http://schemas.microsoft.com/office/drawing/2014/main" id="{0AA89E2F-1DC1-46D0-1D7C-7239BF117F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2707" y="415491"/>
            <a:ext cx="10256481" cy="6097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46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934D2-2170-9D52-A486-E29632828E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5A5761-EB3D-38C6-3CDA-C40322D9AC7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E85CB5D-E404-0571-AA63-D9CE0A67B88C}"/>
              </a:ext>
            </a:extLst>
          </p:cNvPr>
          <p:cNvPicPr>
            <a:picLocks noChangeAspect="1"/>
          </p:cNvPicPr>
          <p:nvPr/>
        </p:nvPicPr>
        <p:blipFill>
          <a:blip r:embed="rId2"/>
          <a:stretch>
            <a:fillRect/>
          </a:stretch>
        </p:blipFill>
        <p:spPr>
          <a:xfrm>
            <a:off x="1676328" y="640080"/>
            <a:ext cx="9565787" cy="5407794"/>
          </a:xfrm>
          <a:prstGeom prst="rect">
            <a:avLst/>
          </a:prstGeom>
        </p:spPr>
      </p:pic>
    </p:spTree>
    <p:extLst>
      <p:ext uri="{BB962C8B-B14F-4D97-AF65-F5344CB8AC3E}">
        <p14:creationId xmlns:p14="http://schemas.microsoft.com/office/powerpoint/2010/main" val="700743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8421-6003-8CA4-193E-51979A2C58EF}"/>
              </a:ext>
            </a:extLst>
          </p:cNvPr>
          <p:cNvSpPr>
            <a:spLocks noGrp="1"/>
          </p:cNvSpPr>
          <p:nvPr>
            <p:ph type="ctrTitle"/>
          </p:nvPr>
        </p:nvSpPr>
        <p:spPr/>
        <p:txBody>
          <a:bodyPr/>
          <a:lstStyle/>
          <a:p>
            <a:r>
              <a:rPr lang="en-US" dirty="0"/>
              <a:t>Analysis of LLM Reasoning</a:t>
            </a:r>
          </a:p>
        </p:txBody>
      </p:sp>
    </p:spTree>
    <p:extLst>
      <p:ext uri="{BB962C8B-B14F-4D97-AF65-F5344CB8AC3E}">
        <p14:creationId xmlns:p14="http://schemas.microsoft.com/office/powerpoint/2010/main" val="2713544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49A6D-ACFE-B2EF-248A-4FFB7DC0953D}"/>
              </a:ext>
            </a:extLst>
          </p:cNvPr>
          <p:cNvSpPr>
            <a:spLocks noGrp="1"/>
          </p:cNvSpPr>
          <p:nvPr>
            <p:ph type="title"/>
          </p:nvPr>
        </p:nvSpPr>
        <p:spPr/>
        <p:txBody>
          <a:bodyPr/>
          <a:lstStyle/>
          <a:p>
            <a:r>
              <a:rPr lang="en-US" dirty="0"/>
              <a:t>Towards Understanding Chain-of-Thought Prompting: An Empirical Study of What Matters</a:t>
            </a:r>
          </a:p>
        </p:txBody>
      </p:sp>
      <p:sp>
        <p:nvSpPr>
          <p:cNvPr id="4" name="Content Placeholder 3">
            <a:extLst>
              <a:ext uri="{FF2B5EF4-FFF2-40B4-BE49-F238E27FC236}">
                <a16:creationId xmlns:a16="http://schemas.microsoft.com/office/drawing/2014/main" id="{363A9044-FD34-DE97-C0B2-1B4B0CAA8023}"/>
              </a:ext>
            </a:extLst>
          </p:cNvPr>
          <p:cNvSpPr>
            <a:spLocks noGrp="1"/>
          </p:cNvSpPr>
          <p:nvPr>
            <p:ph idx="1"/>
          </p:nvPr>
        </p:nvSpPr>
        <p:spPr/>
        <p:txBody>
          <a:bodyPr/>
          <a:lstStyle/>
          <a:p>
            <a:r>
              <a:rPr lang="en-US" b="0" i="0" dirty="0">
                <a:solidFill>
                  <a:srgbClr val="242424"/>
                </a:solidFill>
                <a:effectLst/>
                <a:highlight>
                  <a:srgbClr val="FFFFFF"/>
                </a:highlight>
                <a:latin typeface="source-serif-pro"/>
              </a:rPr>
              <a:t>“the validity of reasoning matters only a small portion to the performance” only “being relevant to the query and correctly ordering the reasoning steps are the key”</a:t>
            </a:r>
            <a:endParaRPr lang="en-US" dirty="0"/>
          </a:p>
        </p:txBody>
      </p:sp>
    </p:spTree>
    <p:extLst>
      <p:ext uri="{BB962C8B-B14F-4D97-AF65-F5344CB8AC3E}">
        <p14:creationId xmlns:p14="http://schemas.microsoft.com/office/powerpoint/2010/main" val="35005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85411-7619-7CEB-9DFE-1D2C4095F54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BD6D4B1-03DE-8AD9-61F5-EF9E306EEAC7}"/>
              </a:ext>
            </a:extLst>
          </p:cNvPr>
          <p:cNvSpPr>
            <a:spLocks noGrp="1"/>
          </p:cNvSpPr>
          <p:nvPr>
            <p:ph idx="1"/>
          </p:nvPr>
        </p:nvSpPr>
        <p:spPr/>
        <p:txBody>
          <a:bodyPr/>
          <a:lstStyle/>
          <a:p>
            <a:endParaRPr lang="en-US"/>
          </a:p>
        </p:txBody>
      </p:sp>
      <p:pic>
        <p:nvPicPr>
          <p:cNvPr id="16386" name="Picture 2">
            <a:extLst>
              <a:ext uri="{FF2B5EF4-FFF2-40B4-BE49-F238E27FC236}">
                <a16:creationId xmlns:a16="http://schemas.microsoft.com/office/drawing/2014/main" id="{E13379BC-F275-D382-0B61-C95D84A17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4238" y="514350"/>
            <a:ext cx="5343525" cy="582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054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11BA3-C53A-01DF-2D5A-75823CE95146}"/>
              </a:ext>
            </a:extLst>
          </p:cNvPr>
          <p:cNvSpPr>
            <a:spLocks noGrp="1"/>
          </p:cNvSpPr>
          <p:nvPr>
            <p:ph type="title"/>
          </p:nvPr>
        </p:nvSpPr>
        <p:spPr/>
        <p:txBody>
          <a:bodyPr/>
          <a:lstStyle/>
          <a:p>
            <a:r>
              <a:rPr lang="en-US" b="1" i="0" dirty="0">
                <a:solidFill>
                  <a:srgbClr val="242424"/>
                </a:solidFill>
                <a:effectLst/>
                <a:highlight>
                  <a:srgbClr val="FFFFFF"/>
                </a:highlight>
                <a:latin typeface="sohne"/>
              </a:rPr>
              <a:t>Natural Language Reasoning, A Survey</a:t>
            </a:r>
            <a:br>
              <a:rPr lang="en-US" b="1" i="0" dirty="0">
                <a:solidFill>
                  <a:srgbClr val="242424"/>
                </a:solidFill>
                <a:effectLst/>
                <a:highlight>
                  <a:srgbClr val="FFFFFF"/>
                </a:highlight>
                <a:latin typeface="sohne"/>
              </a:rPr>
            </a:br>
            <a:endParaRPr lang="en-US" dirty="0"/>
          </a:p>
        </p:txBody>
      </p:sp>
      <p:pic>
        <p:nvPicPr>
          <p:cNvPr id="1026" name="Picture 2">
            <a:extLst>
              <a:ext uri="{FF2B5EF4-FFF2-40B4-BE49-F238E27FC236}">
                <a16:creationId xmlns:a16="http://schemas.microsoft.com/office/drawing/2014/main" id="{9025AB4D-1D19-1E65-D70E-85F03AB99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1744979"/>
            <a:ext cx="10748830" cy="25888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3E5500-4DCE-9E0F-5E78-29CEB5D87E74}"/>
              </a:ext>
            </a:extLst>
          </p:cNvPr>
          <p:cNvSpPr txBox="1"/>
          <p:nvPr/>
        </p:nvSpPr>
        <p:spPr>
          <a:xfrm>
            <a:off x="1638300" y="5038725"/>
            <a:ext cx="9943748" cy="369332"/>
          </a:xfrm>
          <a:prstGeom prst="rect">
            <a:avLst/>
          </a:prstGeom>
          <a:noFill/>
        </p:spPr>
        <p:txBody>
          <a:bodyPr wrap="none" rtlCol="0">
            <a:spAutoFit/>
          </a:bodyPr>
          <a:lstStyle/>
          <a:p>
            <a:r>
              <a:rPr lang="en-US" dirty="0"/>
              <a:t>So we have to do some processing on the knowledge we already have to call it reasoning!</a:t>
            </a:r>
          </a:p>
        </p:txBody>
      </p:sp>
    </p:spTree>
    <p:extLst>
      <p:ext uri="{BB962C8B-B14F-4D97-AF65-F5344CB8AC3E}">
        <p14:creationId xmlns:p14="http://schemas.microsoft.com/office/powerpoint/2010/main" val="3896661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92EFA-6288-AFEA-F222-586286C7DBEC}"/>
              </a:ext>
            </a:extLst>
          </p:cNvPr>
          <p:cNvSpPr>
            <a:spLocks noGrp="1"/>
          </p:cNvSpPr>
          <p:nvPr>
            <p:ph type="title"/>
          </p:nvPr>
        </p:nvSpPr>
        <p:spPr/>
        <p:txBody>
          <a:bodyPr/>
          <a:lstStyle/>
          <a:p>
            <a:r>
              <a:rPr lang="en-US" dirty="0"/>
              <a:t>Large Language Models Can Be Easily Distracted by Irrelevant Context</a:t>
            </a:r>
          </a:p>
        </p:txBody>
      </p:sp>
      <p:sp>
        <p:nvSpPr>
          <p:cNvPr id="3" name="Content Placeholder 2">
            <a:extLst>
              <a:ext uri="{FF2B5EF4-FFF2-40B4-BE49-F238E27FC236}">
                <a16:creationId xmlns:a16="http://schemas.microsoft.com/office/drawing/2014/main" id="{1E804A87-3967-713C-D300-5DE4782791A7}"/>
              </a:ext>
            </a:extLst>
          </p:cNvPr>
          <p:cNvSpPr>
            <a:spLocks noGrp="1"/>
          </p:cNvSpPr>
          <p:nvPr>
            <p:ph idx="1"/>
          </p:nvPr>
        </p:nvSpPr>
        <p:spPr/>
        <p:txBody>
          <a:bodyPr/>
          <a:lstStyle/>
          <a:p>
            <a:r>
              <a:rPr lang="en-US" dirty="0"/>
              <a:t>The authors made a benchmark like below</a:t>
            </a:r>
          </a:p>
          <a:p>
            <a:pPr marL="0" indent="0">
              <a:buNone/>
            </a:pPr>
            <a:endParaRPr lang="en-US" dirty="0"/>
          </a:p>
        </p:txBody>
      </p:sp>
      <p:pic>
        <p:nvPicPr>
          <p:cNvPr id="17410" name="Picture 2">
            <a:extLst>
              <a:ext uri="{FF2B5EF4-FFF2-40B4-BE49-F238E27FC236}">
                <a16:creationId xmlns:a16="http://schemas.microsoft.com/office/drawing/2014/main" id="{79F66CB3-DEE9-5CFE-DCF3-1F0620F03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615" y="2514851"/>
            <a:ext cx="6074279" cy="3885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093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D5C5E-2446-4678-D394-289226639D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FCB1E9-184D-201C-7B67-461AE655B6EB}"/>
              </a:ext>
            </a:extLst>
          </p:cNvPr>
          <p:cNvSpPr>
            <a:spLocks noGrp="1"/>
          </p:cNvSpPr>
          <p:nvPr>
            <p:ph idx="1"/>
          </p:nvPr>
        </p:nvSpPr>
        <p:spPr/>
        <p:txBody>
          <a:bodyPr>
            <a:normAutofit/>
          </a:bodyPr>
          <a:lstStyle/>
          <a:p>
            <a:r>
              <a:rPr lang="en-US" dirty="0"/>
              <a:t>Overall, the authors found that breaking up the problem into subproblems, using self-consistency (majority voting with LLMs), and instructing to ignore irrelevant details can make the LLM more robust but without these, the performance drops significantly.</a:t>
            </a:r>
          </a:p>
          <a:p>
            <a:endParaRPr lang="en-US" dirty="0"/>
          </a:p>
          <a:p>
            <a:pPr marL="0" indent="0">
              <a:buNone/>
            </a:pPr>
            <a:r>
              <a:rPr lang="en-US" dirty="0"/>
              <a:t>-&gt; LLMs expect the user to be somewhat like a teacher in teaching it what it should do in order for it to do the task. So essentially the details of what we say is not important as long as we are clear on what exactly it should do.</a:t>
            </a:r>
          </a:p>
        </p:txBody>
      </p:sp>
    </p:spTree>
    <p:extLst>
      <p:ext uri="{BB962C8B-B14F-4D97-AF65-F5344CB8AC3E}">
        <p14:creationId xmlns:p14="http://schemas.microsoft.com/office/powerpoint/2010/main" val="83075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57C7D-4872-71E3-13EE-3DF310CE05D0}"/>
              </a:ext>
            </a:extLst>
          </p:cNvPr>
          <p:cNvSpPr>
            <a:spLocks noGrp="1"/>
          </p:cNvSpPr>
          <p:nvPr>
            <p:ph type="title"/>
          </p:nvPr>
        </p:nvSpPr>
        <p:spPr>
          <a:xfrm>
            <a:off x="1280160" y="822959"/>
            <a:ext cx="10087699" cy="1280160"/>
          </a:xfrm>
        </p:spPr>
        <p:txBody>
          <a:bodyPr/>
          <a:lstStyle/>
          <a:p>
            <a:r>
              <a:rPr lang="en-US" dirty="0"/>
              <a:t>Language Models Don’t Always Say What They Think: Unfaithful Explanations in Chain-of-Thought Prompting</a:t>
            </a:r>
          </a:p>
        </p:txBody>
      </p:sp>
      <p:sp>
        <p:nvSpPr>
          <p:cNvPr id="3" name="Content Placeholder 2">
            <a:extLst>
              <a:ext uri="{FF2B5EF4-FFF2-40B4-BE49-F238E27FC236}">
                <a16:creationId xmlns:a16="http://schemas.microsoft.com/office/drawing/2014/main" id="{8A05C68A-32B9-5635-EADE-D4D0C2EDFF5A}"/>
              </a:ext>
            </a:extLst>
          </p:cNvPr>
          <p:cNvSpPr>
            <a:spLocks noGrp="1"/>
          </p:cNvSpPr>
          <p:nvPr>
            <p:ph idx="1"/>
          </p:nvPr>
        </p:nvSpPr>
        <p:spPr/>
        <p:txBody>
          <a:bodyPr/>
          <a:lstStyle/>
          <a:p>
            <a:r>
              <a:rPr lang="en-US" dirty="0"/>
              <a:t>the authors found that the LLMs can start with an answer and then generate an in-plausible Chain of Thoughts to support the answer. To this end, the authors attempt to bias the LLM towards a particular choice</a:t>
            </a:r>
          </a:p>
        </p:txBody>
      </p:sp>
    </p:spTree>
    <p:extLst>
      <p:ext uri="{BB962C8B-B14F-4D97-AF65-F5344CB8AC3E}">
        <p14:creationId xmlns:p14="http://schemas.microsoft.com/office/powerpoint/2010/main" val="33176055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D44F-4055-140B-BE5F-C9B6D65C7A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1314D8-88ED-FAED-1E20-4544C6608EF0}"/>
              </a:ext>
            </a:extLst>
          </p:cNvPr>
          <p:cNvSpPr>
            <a:spLocks noGrp="1"/>
          </p:cNvSpPr>
          <p:nvPr>
            <p:ph idx="1"/>
          </p:nvPr>
        </p:nvSpPr>
        <p:spPr/>
        <p:txBody>
          <a:bodyPr/>
          <a:lstStyle/>
          <a:p>
            <a:endParaRPr lang="en-US"/>
          </a:p>
        </p:txBody>
      </p:sp>
      <p:pic>
        <p:nvPicPr>
          <p:cNvPr id="18434" name="Picture 2">
            <a:extLst>
              <a:ext uri="{FF2B5EF4-FFF2-40B4-BE49-F238E27FC236}">
                <a16:creationId xmlns:a16="http://schemas.microsoft.com/office/drawing/2014/main" id="{DEA4A2E3-524C-904A-F34E-11C8C79DF0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3853" y="17719"/>
            <a:ext cx="4585285" cy="6678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708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63ADF-E808-BB1E-6114-79001771346A}"/>
              </a:ext>
            </a:extLst>
          </p:cNvPr>
          <p:cNvSpPr>
            <a:spLocks noGrp="1"/>
          </p:cNvSpPr>
          <p:nvPr>
            <p:ph type="title"/>
          </p:nvPr>
        </p:nvSpPr>
        <p:spPr/>
        <p:txBody>
          <a:bodyPr/>
          <a:lstStyle/>
          <a:p>
            <a:r>
              <a:rPr lang="en-US" dirty="0"/>
              <a:t>To make the correct answer, the model must acknowledge the bias it has and correct it. But..</a:t>
            </a:r>
          </a:p>
        </p:txBody>
      </p:sp>
      <p:sp>
        <p:nvSpPr>
          <p:cNvPr id="3" name="Content Placeholder 2">
            <a:extLst>
              <a:ext uri="{FF2B5EF4-FFF2-40B4-BE49-F238E27FC236}">
                <a16:creationId xmlns:a16="http://schemas.microsoft.com/office/drawing/2014/main" id="{6ABE3654-0636-16FC-1325-675FFD61828D}"/>
              </a:ext>
            </a:extLst>
          </p:cNvPr>
          <p:cNvSpPr>
            <a:spLocks noGrp="1"/>
          </p:cNvSpPr>
          <p:nvPr>
            <p:ph idx="1"/>
          </p:nvPr>
        </p:nvSpPr>
        <p:spPr/>
        <p:txBody>
          <a:bodyPr/>
          <a:lstStyle/>
          <a:p>
            <a:pPr marL="514350" indent="-514350">
              <a:buAutoNum type="arabicPeriod"/>
            </a:pPr>
            <a:r>
              <a:rPr lang="en-US" b="0" i="0" dirty="0">
                <a:solidFill>
                  <a:srgbClr val="242424"/>
                </a:solidFill>
                <a:effectLst/>
                <a:highlight>
                  <a:srgbClr val="FFFFFF"/>
                </a:highlight>
                <a:latin typeface="source-serif-pro"/>
              </a:rPr>
              <a:t> Out of 426 explanations only once did the model mention the bias</a:t>
            </a:r>
          </a:p>
          <a:p>
            <a:pPr marL="514350" indent="-514350">
              <a:buAutoNum type="arabicPeriod"/>
            </a:pPr>
            <a:r>
              <a:rPr lang="en-US" b="0" i="0" dirty="0">
                <a:solidFill>
                  <a:srgbClr val="242424"/>
                </a:solidFill>
                <a:effectLst/>
                <a:highlight>
                  <a:srgbClr val="FFFFFF"/>
                </a:highlight>
                <a:latin typeface="source-serif-pro"/>
              </a:rPr>
              <a:t>The biasing feature did cause the model to be more prone to output the choice that the authors were biasing for</a:t>
            </a:r>
            <a:r>
              <a:rPr lang="en-US" dirty="0">
                <a:solidFill>
                  <a:srgbClr val="242424"/>
                </a:solidFill>
                <a:highlight>
                  <a:srgbClr val="FFFFFF"/>
                </a:highlight>
                <a:latin typeface="source-serif-pro"/>
              </a:rPr>
              <a:t> -&gt; </a:t>
            </a:r>
            <a:r>
              <a:rPr lang="en-US" b="0" i="0" dirty="0">
                <a:solidFill>
                  <a:srgbClr val="242424"/>
                </a:solidFill>
                <a:effectLst/>
                <a:highlight>
                  <a:srgbClr val="FFFFFF"/>
                </a:highlight>
                <a:latin typeface="source-serif-pro"/>
              </a:rPr>
              <a:t>systematically unfaithful</a:t>
            </a:r>
            <a:endParaRPr lang="en-US" dirty="0"/>
          </a:p>
        </p:txBody>
      </p:sp>
    </p:spTree>
    <p:extLst>
      <p:ext uri="{BB962C8B-B14F-4D97-AF65-F5344CB8AC3E}">
        <p14:creationId xmlns:p14="http://schemas.microsoft.com/office/powerpoint/2010/main" val="1564853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6B2D5-7513-F030-1912-E6F975D22B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D07D03-5A63-0E9D-91CC-29DDD2A5D723}"/>
              </a:ext>
            </a:extLst>
          </p:cNvPr>
          <p:cNvSpPr>
            <a:spLocks noGrp="1"/>
          </p:cNvSpPr>
          <p:nvPr>
            <p:ph idx="1"/>
          </p:nvPr>
        </p:nvSpPr>
        <p:spPr/>
        <p:txBody>
          <a:bodyPr/>
          <a:lstStyle/>
          <a:p>
            <a:endParaRPr lang="en-US"/>
          </a:p>
        </p:txBody>
      </p:sp>
      <p:pic>
        <p:nvPicPr>
          <p:cNvPr id="19458" name="Picture 2">
            <a:extLst>
              <a:ext uri="{FF2B5EF4-FFF2-40B4-BE49-F238E27FC236}">
                <a16:creationId xmlns:a16="http://schemas.microsoft.com/office/drawing/2014/main" id="{FD6ABB38-51A7-E8E3-608D-A13B7A01D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639" y="347410"/>
            <a:ext cx="11615087" cy="449730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36A0CFF-0BAE-C74E-986A-B2D27D061CA2}"/>
              </a:ext>
            </a:extLst>
          </p:cNvPr>
          <p:cNvCxnSpPr/>
          <p:nvPr/>
        </p:nvCxnSpPr>
        <p:spPr>
          <a:xfrm>
            <a:off x="2454442" y="4026568"/>
            <a:ext cx="962526" cy="150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9BC7B3F-3AAF-C780-8BA7-F68EF8FC05DC}"/>
              </a:ext>
            </a:extLst>
          </p:cNvPr>
          <p:cNvSpPr txBox="1"/>
          <p:nvPr/>
        </p:nvSpPr>
        <p:spPr>
          <a:xfrm>
            <a:off x="3994484" y="5325979"/>
            <a:ext cx="7648248" cy="369332"/>
          </a:xfrm>
          <a:prstGeom prst="rect">
            <a:avLst/>
          </a:prstGeom>
          <a:noFill/>
        </p:spPr>
        <p:txBody>
          <a:bodyPr wrap="none" rtlCol="0">
            <a:spAutoFit/>
          </a:bodyPr>
          <a:lstStyle/>
          <a:p>
            <a:r>
              <a:rPr lang="en-US" dirty="0"/>
              <a:t>Chain of Thought can make LLM move away from the correct output</a:t>
            </a:r>
          </a:p>
        </p:txBody>
      </p:sp>
    </p:spTree>
    <p:extLst>
      <p:ext uri="{BB962C8B-B14F-4D97-AF65-F5344CB8AC3E}">
        <p14:creationId xmlns:p14="http://schemas.microsoft.com/office/powerpoint/2010/main" val="1300932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8CDAD-064A-26AF-C04F-921020A14F44}"/>
              </a:ext>
            </a:extLst>
          </p:cNvPr>
          <p:cNvSpPr>
            <a:spLocks noGrp="1"/>
          </p:cNvSpPr>
          <p:nvPr>
            <p:ph type="title"/>
          </p:nvPr>
        </p:nvSpPr>
        <p:spPr/>
        <p:txBody>
          <a:bodyPr/>
          <a:lstStyle/>
          <a:p>
            <a:r>
              <a:rPr lang="en-US" dirty="0"/>
              <a:t>We may want a critique to point out these issues to the LLM to solve them!</a:t>
            </a:r>
          </a:p>
        </p:txBody>
      </p:sp>
      <p:sp>
        <p:nvSpPr>
          <p:cNvPr id="3" name="Content Placeholder 2">
            <a:extLst>
              <a:ext uri="{FF2B5EF4-FFF2-40B4-BE49-F238E27FC236}">
                <a16:creationId xmlns:a16="http://schemas.microsoft.com/office/drawing/2014/main" id="{879B9BA0-DF90-2BB8-1396-12D96C8E8FDF}"/>
              </a:ext>
            </a:extLst>
          </p:cNvPr>
          <p:cNvSpPr>
            <a:spLocks noGrp="1"/>
          </p:cNvSpPr>
          <p:nvPr>
            <p:ph idx="1"/>
          </p:nvPr>
        </p:nvSpPr>
        <p:spPr/>
        <p:txBody>
          <a:bodyPr/>
          <a:lstStyle/>
          <a:p>
            <a:r>
              <a:rPr lang="en-US" dirty="0"/>
              <a:t>This is called self correction</a:t>
            </a:r>
          </a:p>
        </p:txBody>
      </p:sp>
      <p:pic>
        <p:nvPicPr>
          <p:cNvPr id="5" name="Picture 4">
            <a:extLst>
              <a:ext uri="{FF2B5EF4-FFF2-40B4-BE49-F238E27FC236}">
                <a16:creationId xmlns:a16="http://schemas.microsoft.com/office/drawing/2014/main" id="{97001E1D-7744-7E81-C6D7-65262002066B}"/>
              </a:ext>
            </a:extLst>
          </p:cNvPr>
          <p:cNvPicPr>
            <a:picLocks noChangeAspect="1"/>
          </p:cNvPicPr>
          <p:nvPr/>
        </p:nvPicPr>
        <p:blipFill>
          <a:blip r:embed="rId2"/>
          <a:stretch>
            <a:fillRect/>
          </a:stretch>
        </p:blipFill>
        <p:spPr>
          <a:xfrm>
            <a:off x="995429" y="2190222"/>
            <a:ext cx="10201141" cy="3940593"/>
          </a:xfrm>
          <a:prstGeom prst="rect">
            <a:avLst/>
          </a:prstGeom>
        </p:spPr>
      </p:pic>
    </p:spTree>
    <p:extLst>
      <p:ext uri="{BB962C8B-B14F-4D97-AF65-F5344CB8AC3E}">
        <p14:creationId xmlns:p14="http://schemas.microsoft.com/office/powerpoint/2010/main" val="1407856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7ED9E-4ED0-8BAC-5B1D-91E7F7C524B6}"/>
              </a:ext>
            </a:extLst>
          </p:cNvPr>
          <p:cNvSpPr>
            <a:spLocks noGrp="1"/>
          </p:cNvSpPr>
          <p:nvPr>
            <p:ph type="title"/>
          </p:nvPr>
        </p:nvSpPr>
        <p:spPr>
          <a:xfrm>
            <a:off x="1223284" y="598369"/>
            <a:ext cx="10087699" cy="1280160"/>
          </a:xfrm>
        </p:spPr>
        <p:txBody>
          <a:bodyPr/>
          <a:lstStyle/>
          <a:p>
            <a:r>
              <a:rPr lang="en-US" b="1" i="0" dirty="0">
                <a:solidFill>
                  <a:srgbClr val="242424"/>
                </a:solidFill>
                <a:effectLst/>
                <a:highlight>
                  <a:srgbClr val="FFFFFF"/>
                </a:highlight>
                <a:latin typeface="sohne"/>
              </a:rPr>
              <a:t>Large Language Models Cannot Self-Correct Reasoning Yet</a:t>
            </a:r>
            <a:br>
              <a:rPr lang="en-US" b="1" i="0" dirty="0">
                <a:solidFill>
                  <a:srgbClr val="242424"/>
                </a:solidFill>
                <a:effectLst/>
                <a:highlight>
                  <a:srgbClr val="FFFFFF"/>
                </a:highlight>
                <a:latin typeface="sohne"/>
              </a:rPr>
            </a:br>
            <a:endParaRPr lang="en-US" dirty="0"/>
          </a:p>
        </p:txBody>
      </p:sp>
      <p:sp>
        <p:nvSpPr>
          <p:cNvPr id="3" name="Content Placeholder 2">
            <a:extLst>
              <a:ext uri="{FF2B5EF4-FFF2-40B4-BE49-F238E27FC236}">
                <a16:creationId xmlns:a16="http://schemas.microsoft.com/office/drawing/2014/main" id="{1954EA92-8D4A-DF1D-8881-8513A563DEFB}"/>
              </a:ext>
            </a:extLst>
          </p:cNvPr>
          <p:cNvSpPr>
            <a:spLocks noGrp="1"/>
          </p:cNvSpPr>
          <p:nvPr>
            <p:ph idx="1"/>
          </p:nvPr>
        </p:nvSpPr>
        <p:spPr/>
        <p:txBody>
          <a:bodyPr/>
          <a:lstStyle/>
          <a:p>
            <a:r>
              <a:rPr lang="en-US" b="0" i="0" dirty="0">
                <a:solidFill>
                  <a:srgbClr val="242424"/>
                </a:solidFill>
                <a:effectLst/>
                <a:highlight>
                  <a:srgbClr val="FFFFFF"/>
                </a:highlight>
                <a:latin typeface="source-serif-pro"/>
              </a:rPr>
              <a:t>“If an LLM possesses the ability to self-correct, why doesn’t it simply offer the correct answer in its initial attempt?”</a:t>
            </a:r>
          </a:p>
          <a:p>
            <a:endParaRPr lang="en-US" dirty="0"/>
          </a:p>
        </p:txBody>
      </p:sp>
      <p:pic>
        <p:nvPicPr>
          <p:cNvPr id="5" name="Picture 4">
            <a:extLst>
              <a:ext uri="{FF2B5EF4-FFF2-40B4-BE49-F238E27FC236}">
                <a16:creationId xmlns:a16="http://schemas.microsoft.com/office/drawing/2014/main" id="{5B48297D-D7E4-731F-66C2-B9BA850F985E}"/>
              </a:ext>
            </a:extLst>
          </p:cNvPr>
          <p:cNvPicPr>
            <a:picLocks noChangeAspect="1"/>
          </p:cNvPicPr>
          <p:nvPr/>
        </p:nvPicPr>
        <p:blipFill>
          <a:blip r:embed="rId2"/>
          <a:stretch>
            <a:fillRect/>
          </a:stretch>
        </p:blipFill>
        <p:spPr>
          <a:xfrm>
            <a:off x="824141" y="3094121"/>
            <a:ext cx="10885987" cy="2312068"/>
          </a:xfrm>
          <a:prstGeom prst="rect">
            <a:avLst/>
          </a:prstGeom>
        </p:spPr>
      </p:pic>
      <p:sp>
        <p:nvSpPr>
          <p:cNvPr id="6" name="TextBox 5">
            <a:extLst>
              <a:ext uri="{FF2B5EF4-FFF2-40B4-BE49-F238E27FC236}">
                <a16:creationId xmlns:a16="http://schemas.microsoft.com/office/drawing/2014/main" id="{D568305D-FD29-01EB-587B-7AC44A88AEBD}"/>
              </a:ext>
            </a:extLst>
          </p:cNvPr>
          <p:cNvSpPr txBox="1"/>
          <p:nvPr/>
        </p:nvSpPr>
        <p:spPr>
          <a:xfrm>
            <a:off x="824141" y="5630779"/>
            <a:ext cx="9783447" cy="646331"/>
          </a:xfrm>
          <a:prstGeom prst="rect">
            <a:avLst/>
          </a:prstGeom>
          <a:noFill/>
        </p:spPr>
        <p:txBody>
          <a:bodyPr wrap="none" rtlCol="0">
            <a:spAutoFit/>
          </a:bodyPr>
          <a:lstStyle/>
          <a:p>
            <a:r>
              <a:rPr lang="en-US" dirty="0"/>
              <a:t>To measure this the authors tried having the LLM intrinsically </a:t>
            </a:r>
          </a:p>
          <a:p>
            <a:r>
              <a:rPr lang="en-US" dirty="0"/>
              <a:t>self-correct itself but when doing so performance degraded -&gt; External signals still work</a:t>
            </a:r>
          </a:p>
        </p:txBody>
      </p:sp>
    </p:spTree>
    <p:extLst>
      <p:ext uri="{BB962C8B-B14F-4D97-AF65-F5344CB8AC3E}">
        <p14:creationId xmlns:p14="http://schemas.microsoft.com/office/powerpoint/2010/main" val="34047764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E8E6-1AC0-AE67-4C4A-A9D4810B42BF}"/>
              </a:ext>
            </a:extLst>
          </p:cNvPr>
          <p:cNvSpPr>
            <a:spLocks noGrp="1"/>
          </p:cNvSpPr>
          <p:nvPr>
            <p:ph type="title"/>
          </p:nvPr>
        </p:nvSpPr>
        <p:spPr/>
        <p:txBody>
          <a:bodyPr/>
          <a:lstStyle/>
          <a:p>
            <a:r>
              <a:rPr lang="en-US" dirty="0"/>
              <a:t>The Impact of Reasoning Step Length on Large Language Models</a:t>
            </a:r>
          </a:p>
        </p:txBody>
      </p:sp>
      <p:pic>
        <p:nvPicPr>
          <p:cNvPr id="20482" name="Picture 2">
            <a:extLst>
              <a:ext uri="{FF2B5EF4-FFF2-40B4-BE49-F238E27FC236}">
                <a16:creationId xmlns:a16="http://schemas.microsoft.com/office/drawing/2014/main" id="{E6E29269-DDF7-C10A-4495-F03AE2697B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59943" y="2103438"/>
            <a:ext cx="6527727"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954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4891E-DFBC-9765-6238-D67D9E82ABB3}"/>
              </a:ext>
            </a:extLst>
          </p:cNvPr>
          <p:cNvSpPr>
            <a:spLocks noGrp="1"/>
          </p:cNvSpPr>
          <p:nvPr>
            <p:ph type="title"/>
          </p:nvPr>
        </p:nvSpPr>
        <p:spPr/>
        <p:txBody>
          <a:bodyPr/>
          <a:lstStyle/>
          <a:p>
            <a:r>
              <a:rPr lang="en-US" dirty="0"/>
              <a:t>just increasing the number of steps in COT helps with reasoning even with incorrect rationales</a:t>
            </a:r>
          </a:p>
        </p:txBody>
      </p:sp>
      <p:sp>
        <p:nvSpPr>
          <p:cNvPr id="3" name="Content Placeholder 2">
            <a:extLst>
              <a:ext uri="{FF2B5EF4-FFF2-40B4-BE49-F238E27FC236}">
                <a16:creationId xmlns:a16="http://schemas.microsoft.com/office/drawing/2014/main" id="{9E63BF96-6DB2-FFBA-97DE-5E8B82D112B7}"/>
              </a:ext>
            </a:extLst>
          </p:cNvPr>
          <p:cNvSpPr>
            <a:spLocks noGrp="1"/>
          </p:cNvSpPr>
          <p:nvPr>
            <p:ph idx="1"/>
          </p:nvPr>
        </p:nvSpPr>
        <p:spPr/>
        <p:txBody>
          <a:bodyPr/>
          <a:lstStyle/>
          <a:p>
            <a:pPr marL="0" indent="0">
              <a:buNone/>
            </a:pPr>
            <a:r>
              <a:rPr lang="en-US" dirty="0"/>
              <a:t>Method:</a:t>
            </a:r>
          </a:p>
          <a:p>
            <a:pPr marL="0" indent="0">
              <a:buNone/>
            </a:pPr>
            <a:r>
              <a:rPr lang="en-US" dirty="0"/>
              <a:t>increasing the reasoning steps in the demonstrations using GPT-4</a:t>
            </a:r>
          </a:p>
          <a:p>
            <a:pPr marL="0" indent="0">
              <a:buNone/>
            </a:pPr>
            <a:endParaRPr lang="en-US" dirty="0"/>
          </a:p>
          <a:p>
            <a:pPr marL="0" indent="0">
              <a:buNone/>
            </a:pPr>
            <a:r>
              <a:rPr lang="en-US" dirty="0"/>
              <a:t>Overall, for COT, teaching the LLM in depth on what to do is the most important with minimal distractions for best performance. Though, this won’t help it in tasks where the teaching doesn’t help.</a:t>
            </a:r>
          </a:p>
          <a:p>
            <a:pPr marL="0" indent="0">
              <a:buNone/>
            </a:pPr>
            <a:endParaRPr lang="en-US" dirty="0"/>
          </a:p>
        </p:txBody>
      </p:sp>
    </p:spTree>
    <p:extLst>
      <p:ext uri="{BB962C8B-B14F-4D97-AF65-F5344CB8AC3E}">
        <p14:creationId xmlns:p14="http://schemas.microsoft.com/office/powerpoint/2010/main" val="1958988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2D9B-1941-68CB-3123-ABFDA2661003}"/>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CDBD509F-414D-387C-FF8E-C0DB23856F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3674" y="355002"/>
            <a:ext cx="11178326" cy="5862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553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9D34-4EA5-D585-97AA-4AA572EB6F33}"/>
              </a:ext>
            </a:extLst>
          </p:cNvPr>
          <p:cNvSpPr>
            <a:spLocks noGrp="1"/>
          </p:cNvSpPr>
          <p:nvPr>
            <p:ph type="title"/>
          </p:nvPr>
        </p:nvSpPr>
        <p:spPr/>
        <p:txBody>
          <a:bodyPr/>
          <a:lstStyle/>
          <a:p>
            <a:r>
              <a:rPr lang="en-US" dirty="0"/>
              <a:t>Can we improve reasoning further?</a:t>
            </a:r>
          </a:p>
        </p:txBody>
      </p:sp>
      <p:sp>
        <p:nvSpPr>
          <p:cNvPr id="3" name="Content Placeholder 2">
            <a:extLst>
              <a:ext uri="{FF2B5EF4-FFF2-40B4-BE49-F238E27FC236}">
                <a16:creationId xmlns:a16="http://schemas.microsoft.com/office/drawing/2014/main" id="{E52E1E3C-16CF-8F4F-A8AD-B009EF790FB3}"/>
              </a:ext>
            </a:extLst>
          </p:cNvPr>
          <p:cNvSpPr>
            <a:spLocks noGrp="1"/>
          </p:cNvSpPr>
          <p:nvPr>
            <p:ph idx="1"/>
          </p:nvPr>
        </p:nvSpPr>
        <p:spPr/>
        <p:txBody>
          <a:bodyPr/>
          <a:lstStyle/>
          <a:p>
            <a:r>
              <a:rPr lang="en-US" dirty="0"/>
              <a:t>Is the most promising approach just human ingenuity in prompt design?</a:t>
            </a:r>
          </a:p>
        </p:txBody>
      </p:sp>
    </p:spTree>
    <p:extLst>
      <p:ext uri="{BB962C8B-B14F-4D97-AF65-F5344CB8AC3E}">
        <p14:creationId xmlns:p14="http://schemas.microsoft.com/office/powerpoint/2010/main" val="3382223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8606B-CEB5-20C0-1201-45E792B1BBCD}"/>
              </a:ext>
            </a:extLst>
          </p:cNvPr>
          <p:cNvSpPr>
            <a:spLocks noGrp="1"/>
          </p:cNvSpPr>
          <p:nvPr>
            <p:ph type="ctrTitle"/>
          </p:nvPr>
        </p:nvSpPr>
        <p:spPr/>
        <p:txBody>
          <a:bodyPr/>
          <a:lstStyle/>
          <a:p>
            <a:r>
              <a:rPr lang="en-US" dirty="0"/>
              <a:t>Promising approaches</a:t>
            </a:r>
          </a:p>
        </p:txBody>
      </p:sp>
    </p:spTree>
    <p:extLst>
      <p:ext uri="{BB962C8B-B14F-4D97-AF65-F5344CB8AC3E}">
        <p14:creationId xmlns:p14="http://schemas.microsoft.com/office/powerpoint/2010/main" val="34775803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265A6-D6A9-97FC-1B24-77E566A39DA0}"/>
              </a:ext>
            </a:extLst>
          </p:cNvPr>
          <p:cNvSpPr>
            <a:spLocks noGrp="1"/>
          </p:cNvSpPr>
          <p:nvPr>
            <p:ph type="title"/>
          </p:nvPr>
        </p:nvSpPr>
        <p:spPr>
          <a:xfrm>
            <a:off x="1279956" y="976965"/>
            <a:ext cx="10087699" cy="1280160"/>
          </a:xfrm>
        </p:spPr>
        <p:txBody>
          <a:bodyPr/>
          <a:lstStyle/>
          <a:p>
            <a:r>
              <a:rPr lang="en-US" dirty="0"/>
              <a:t>LOGIC-LM: Empowering Large Language Models with Symbolic Solvers for Faithful Logical Reasoning</a:t>
            </a:r>
          </a:p>
        </p:txBody>
      </p:sp>
      <p:pic>
        <p:nvPicPr>
          <p:cNvPr id="21506" name="Picture 2">
            <a:extLst>
              <a:ext uri="{FF2B5EF4-FFF2-40B4-BE49-F238E27FC236}">
                <a16:creationId xmlns:a16="http://schemas.microsoft.com/office/drawing/2014/main" id="{C3DFC55D-7C7D-BE21-53EE-EB53756F2B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36597" y="2424280"/>
            <a:ext cx="4591514"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996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57C56-B2B4-1B36-5D48-9DAB7BCB7C5F}"/>
              </a:ext>
            </a:extLst>
          </p:cNvPr>
          <p:cNvSpPr>
            <a:spLocks noGrp="1"/>
          </p:cNvSpPr>
          <p:nvPr>
            <p:ph type="title"/>
          </p:nvPr>
        </p:nvSpPr>
        <p:spPr/>
        <p:txBody>
          <a:bodyPr/>
          <a:lstStyle/>
          <a:p>
            <a:r>
              <a:rPr lang="en-US" dirty="0"/>
              <a:t>Since </a:t>
            </a:r>
            <a:r>
              <a:rPr lang="en-US" dirty="0" err="1"/>
              <a:t>llms</a:t>
            </a:r>
            <a:r>
              <a:rPr lang="en-US" dirty="0"/>
              <a:t> are not great with logic, let’s translate our problems for logic solvers!</a:t>
            </a:r>
          </a:p>
        </p:txBody>
      </p:sp>
      <p:pic>
        <p:nvPicPr>
          <p:cNvPr id="22530" name="Picture 2">
            <a:extLst>
              <a:ext uri="{FF2B5EF4-FFF2-40B4-BE49-F238E27FC236}">
                <a16:creationId xmlns:a16="http://schemas.microsoft.com/office/drawing/2014/main" id="{EF61EEC9-DB93-2E96-C863-0D6D9B9C5E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2289" y="2099108"/>
            <a:ext cx="8268763" cy="46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5934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88C9-2755-D8BD-2E22-D1807E0AD0E1}"/>
              </a:ext>
            </a:extLst>
          </p:cNvPr>
          <p:cNvSpPr>
            <a:spLocks noGrp="1"/>
          </p:cNvSpPr>
          <p:nvPr>
            <p:ph type="title"/>
          </p:nvPr>
        </p:nvSpPr>
        <p:spPr/>
        <p:txBody>
          <a:bodyPr/>
          <a:lstStyle/>
          <a:p>
            <a:r>
              <a:rPr lang="en-US" dirty="0"/>
              <a:t>List of solvers</a:t>
            </a:r>
          </a:p>
        </p:txBody>
      </p:sp>
      <p:sp>
        <p:nvSpPr>
          <p:cNvPr id="3" name="Content Placeholder 2">
            <a:extLst>
              <a:ext uri="{FF2B5EF4-FFF2-40B4-BE49-F238E27FC236}">
                <a16:creationId xmlns:a16="http://schemas.microsoft.com/office/drawing/2014/main" id="{F557FBFE-6269-3743-7028-6A2A42A2E7F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6B47DE5-62DA-FDA2-A773-6A20FEB8E374}"/>
              </a:ext>
            </a:extLst>
          </p:cNvPr>
          <p:cNvPicPr>
            <a:picLocks noChangeAspect="1"/>
          </p:cNvPicPr>
          <p:nvPr/>
        </p:nvPicPr>
        <p:blipFill>
          <a:blip r:embed="rId2"/>
          <a:stretch>
            <a:fillRect/>
          </a:stretch>
        </p:blipFill>
        <p:spPr>
          <a:xfrm>
            <a:off x="1067344" y="2146523"/>
            <a:ext cx="10057311" cy="4027991"/>
          </a:xfrm>
          <a:prstGeom prst="rect">
            <a:avLst/>
          </a:prstGeom>
        </p:spPr>
      </p:pic>
    </p:spTree>
    <p:extLst>
      <p:ext uri="{BB962C8B-B14F-4D97-AF65-F5344CB8AC3E}">
        <p14:creationId xmlns:p14="http://schemas.microsoft.com/office/powerpoint/2010/main" val="22533263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8C7F6-668B-0187-0337-58352774C3A0}"/>
              </a:ext>
            </a:extLst>
          </p:cNvPr>
          <p:cNvSpPr>
            <a:spLocks noGrp="1"/>
          </p:cNvSpPr>
          <p:nvPr>
            <p:ph type="title"/>
          </p:nvPr>
        </p:nvSpPr>
        <p:spPr/>
        <p:txBody>
          <a:bodyPr/>
          <a:lstStyle/>
          <a:p>
            <a:r>
              <a:rPr lang="en-US" dirty="0"/>
              <a:t>main issues/questions</a:t>
            </a:r>
          </a:p>
        </p:txBody>
      </p:sp>
      <p:sp>
        <p:nvSpPr>
          <p:cNvPr id="3" name="Content Placeholder 2">
            <a:extLst>
              <a:ext uri="{FF2B5EF4-FFF2-40B4-BE49-F238E27FC236}">
                <a16:creationId xmlns:a16="http://schemas.microsoft.com/office/drawing/2014/main" id="{A481EFC3-7F47-58CA-1228-D8E5278E76DD}"/>
              </a:ext>
            </a:extLst>
          </p:cNvPr>
          <p:cNvSpPr>
            <a:spLocks noGrp="1"/>
          </p:cNvSpPr>
          <p:nvPr>
            <p:ph idx="1"/>
          </p:nvPr>
        </p:nvSpPr>
        <p:spPr/>
        <p:txBody>
          <a:bodyPr/>
          <a:lstStyle/>
          <a:p>
            <a:pPr algn="l">
              <a:buFont typeface="+mj-lt"/>
              <a:buAutoNum type="arabicPeriod"/>
            </a:pPr>
            <a:r>
              <a:rPr lang="en-US" b="0" i="0" dirty="0">
                <a:solidFill>
                  <a:srgbClr val="242424"/>
                </a:solidFill>
                <a:effectLst/>
                <a:highlight>
                  <a:srgbClr val="FFFFFF"/>
                </a:highlight>
                <a:latin typeface="source-serif-pro"/>
              </a:rPr>
              <a:t>We have to translate to a logical formulation, so this does not work with natural language/defeasible problems like law(which I did cover in my previous presentation).</a:t>
            </a:r>
          </a:p>
          <a:p>
            <a:pPr algn="l">
              <a:buFont typeface="+mj-lt"/>
              <a:buAutoNum type="arabicPeriod"/>
            </a:pPr>
            <a:r>
              <a:rPr lang="en-US" b="0" i="0" dirty="0">
                <a:solidFill>
                  <a:srgbClr val="242424"/>
                </a:solidFill>
                <a:effectLst/>
                <a:highlight>
                  <a:srgbClr val="FFFFFF"/>
                </a:highlight>
                <a:latin typeface="source-serif-pro"/>
              </a:rPr>
              <a:t>Mapping of some natural language to symbolic representations is non-trivial.</a:t>
            </a:r>
          </a:p>
          <a:p>
            <a:pPr marL="0" indent="0" algn="l">
              <a:buNone/>
            </a:pPr>
            <a:endParaRPr lang="en-US" dirty="0">
              <a:solidFill>
                <a:srgbClr val="242424"/>
              </a:solidFill>
              <a:highlight>
                <a:srgbClr val="FFFFFF"/>
              </a:highlight>
              <a:latin typeface="source-serif-pro"/>
            </a:endParaRPr>
          </a:p>
          <a:p>
            <a:pPr marL="0" indent="0" algn="l">
              <a:buNone/>
            </a:pPr>
            <a:r>
              <a:rPr lang="en-US" b="0" i="0" dirty="0">
                <a:solidFill>
                  <a:srgbClr val="242424"/>
                </a:solidFill>
                <a:effectLst/>
                <a:highlight>
                  <a:srgbClr val="FFFFFF"/>
                </a:highlight>
                <a:latin typeface="source-serif-pro"/>
              </a:rPr>
              <a:t>Can we make this an intermediate computation instead? </a:t>
            </a:r>
          </a:p>
          <a:p>
            <a:pPr algn="l">
              <a:buFont typeface="+mj-lt"/>
              <a:buAutoNum type="arabicPeriod"/>
            </a:pPr>
            <a:endParaRPr lang="en-US" dirty="0">
              <a:solidFill>
                <a:srgbClr val="242424"/>
              </a:solidFill>
              <a:highlight>
                <a:srgbClr val="FFFFFF"/>
              </a:highlight>
              <a:latin typeface="source-serif-pro"/>
            </a:endParaRPr>
          </a:p>
          <a:p>
            <a:pPr marL="0" indent="0" algn="l">
              <a:buNone/>
            </a:pPr>
            <a:endParaRPr lang="en-US" b="0" i="0" dirty="0">
              <a:solidFill>
                <a:srgbClr val="242424"/>
              </a:solidFill>
              <a:effectLst/>
              <a:highlight>
                <a:srgbClr val="FFFFFF"/>
              </a:highlight>
              <a:latin typeface="source-serif-pro"/>
            </a:endParaRP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473256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5A018-B990-8BB0-C70D-B5124A77D87D}"/>
              </a:ext>
            </a:extLst>
          </p:cNvPr>
          <p:cNvSpPr>
            <a:spLocks noGrp="1"/>
          </p:cNvSpPr>
          <p:nvPr>
            <p:ph type="title"/>
          </p:nvPr>
        </p:nvSpPr>
        <p:spPr/>
        <p:txBody>
          <a:bodyPr/>
          <a:lstStyle/>
          <a:p>
            <a:r>
              <a:rPr lang="en-US" dirty="0"/>
              <a:t> Efficient Tool Use with Chain-of-Abstraction Reasoning</a:t>
            </a:r>
          </a:p>
        </p:txBody>
      </p:sp>
      <p:pic>
        <p:nvPicPr>
          <p:cNvPr id="23554" name="Picture 2">
            <a:extLst>
              <a:ext uri="{FF2B5EF4-FFF2-40B4-BE49-F238E27FC236}">
                <a16:creationId xmlns:a16="http://schemas.microsoft.com/office/drawing/2014/main" id="{1E8CF212-9B5D-7E61-41B3-DF42901924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0498" y="2001602"/>
            <a:ext cx="6910534" cy="498056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0F1456C-FF34-4A06-64F6-9FAB887EB19F}"/>
              </a:ext>
            </a:extLst>
          </p:cNvPr>
          <p:cNvCxnSpPr/>
          <p:nvPr/>
        </p:nvCxnSpPr>
        <p:spPr>
          <a:xfrm flipV="1">
            <a:off x="2071868" y="4074289"/>
            <a:ext cx="972274" cy="763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9D8456-B3B9-2CA2-08ED-C5A62D7521C0}"/>
              </a:ext>
            </a:extLst>
          </p:cNvPr>
          <p:cNvSpPr txBox="1"/>
          <p:nvPr/>
        </p:nvSpPr>
        <p:spPr>
          <a:xfrm flipH="1">
            <a:off x="1134319" y="4937761"/>
            <a:ext cx="1747777" cy="923330"/>
          </a:xfrm>
          <a:prstGeom prst="rect">
            <a:avLst/>
          </a:prstGeom>
          <a:noFill/>
        </p:spPr>
        <p:txBody>
          <a:bodyPr wrap="square" rtlCol="0">
            <a:spAutoFit/>
          </a:bodyPr>
          <a:lstStyle/>
          <a:p>
            <a:r>
              <a:rPr lang="en-US" dirty="0"/>
              <a:t>Model is trained to do this</a:t>
            </a:r>
          </a:p>
        </p:txBody>
      </p:sp>
    </p:spTree>
    <p:extLst>
      <p:ext uri="{BB962C8B-B14F-4D97-AF65-F5344CB8AC3E}">
        <p14:creationId xmlns:p14="http://schemas.microsoft.com/office/powerpoint/2010/main" val="15435530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BF43-89D3-293D-825B-7C104E69971B}"/>
              </a:ext>
            </a:extLst>
          </p:cNvPr>
          <p:cNvSpPr>
            <a:spLocks noGrp="1"/>
          </p:cNvSpPr>
          <p:nvPr>
            <p:ph type="title"/>
          </p:nvPr>
        </p:nvSpPr>
        <p:spPr/>
        <p:txBody>
          <a:bodyPr/>
          <a:lstStyle/>
          <a:p>
            <a:r>
              <a:rPr lang="en-US" dirty="0"/>
              <a:t>Assumption/Critique</a:t>
            </a:r>
          </a:p>
        </p:txBody>
      </p:sp>
      <p:sp>
        <p:nvSpPr>
          <p:cNvPr id="3" name="Content Placeholder 2">
            <a:extLst>
              <a:ext uri="{FF2B5EF4-FFF2-40B4-BE49-F238E27FC236}">
                <a16:creationId xmlns:a16="http://schemas.microsoft.com/office/drawing/2014/main" id="{97048798-E942-3B78-845A-9DDED32C02A7}"/>
              </a:ext>
            </a:extLst>
          </p:cNvPr>
          <p:cNvSpPr>
            <a:spLocks noGrp="1"/>
          </p:cNvSpPr>
          <p:nvPr>
            <p:ph idx="1"/>
          </p:nvPr>
        </p:nvSpPr>
        <p:spPr/>
        <p:txBody>
          <a:bodyPr/>
          <a:lstStyle/>
          <a:p>
            <a:pPr marL="514350" indent="-514350">
              <a:buAutoNum type="arabicPeriod"/>
            </a:pPr>
            <a:r>
              <a:rPr lang="en-US" dirty="0"/>
              <a:t>The reasoning is unrelated to the result of the tool call</a:t>
            </a:r>
          </a:p>
          <a:p>
            <a:pPr marL="514350" indent="-514350">
              <a:buAutoNum type="arabicPeriod"/>
            </a:pPr>
            <a:endParaRPr lang="en-US" dirty="0"/>
          </a:p>
          <a:p>
            <a:pPr marL="0" indent="0">
              <a:buNone/>
            </a:pPr>
            <a:r>
              <a:rPr lang="en-US" dirty="0"/>
              <a:t>Overall, one main critique I had was this all assumes we can eventually fully decouple the LLM from the reasoning process but can we still say the LLM has an “understanding” of the logic. Ex, can LLMs still write a complex story with say usage of an insanely good logic engine?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157630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A220E-1527-4978-98EB-513CD2E6DBFB}"/>
              </a:ext>
            </a:extLst>
          </p:cNvPr>
          <p:cNvSpPr>
            <a:spLocks noGrp="1"/>
          </p:cNvSpPr>
          <p:nvPr>
            <p:ph type="title"/>
          </p:nvPr>
        </p:nvSpPr>
        <p:spPr>
          <a:xfrm>
            <a:off x="1294938" y="1295862"/>
            <a:ext cx="10087699" cy="1280160"/>
          </a:xfrm>
        </p:spPr>
        <p:txBody>
          <a:bodyPr/>
          <a:lstStyle/>
          <a:p>
            <a:r>
              <a:rPr lang="en-US" dirty="0"/>
              <a:t>machine learning that demonstrate impressive logical capabilities even beyond human made algorithms-alpha zero</a:t>
            </a:r>
          </a:p>
        </p:txBody>
      </p:sp>
      <p:pic>
        <p:nvPicPr>
          <p:cNvPr id="24578" name="Picture 2">
            <a:extLst>
              <a:ext uri="{FF2B5EF4-FFF2-40B4-BE49-F238E27FC236}">
                <a16:creationId xmlns:a16="http://schemas.microsoft.com/office/drawing/2014/main" id="{0A2EA93F-ACE9-7788-D8AE-C2DCFC637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292" y="2705387"/>
            <a:ext cx="6597712" cy="4083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859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144A-5CF3-CB32-216D-9BD62E6D2573}"/>
              </a:ext>
            </a:extLst>
          </p:cNvPr>
          <p:cNvSpPr>
            <a:spLocks noGrp="1"/>
          </p:cNvSpPr>
          <p:nvPr>
            <p:ph type="title"/>
          </p:nvPr>
        </p:nvSpPr>
        <p:spPr/>
        <p:txBody>
          <a:bodyPr/>
          <a:lstStyle/>
          <a:p>
            <a:r>
              <a:rPr lang="en-US" b="1" i="0" dirty="0">
                <a:solidFill>
                  <a:srgbClr val="242424"/>
                </a:solidFill>
                <a:effectLst/>
                <a:highlight>
                  <a:srgbClr val="FFFFFF"/>
                </a:highlight>
                <a:latin typeface="sohne"/>
              </a:rPr>
              <a:t>Self-playing Adversarial Language Game Enhances LLM Reasoning</a:t>
            </a:r>
            <a:endParaRPr lang="en-US" dirty="0"/>
          </a:p>
        </p:txBody>
      </p:sp>
      <p:pic>
        <p:nvPicPr>
          <p:cNvPr id="25602" name="Picture 2">
            <a:extLst>
              <a:ext uri="{FF2B5EF4-FFF2-40B4-BE49-F238E27FC236}">
                <a16:creationId xmlns:a16="http://schemas.microsoft.com/office/drawing/2014/main" id="{2F5DDDB1-1B7B-0E83-BB47-6B5A22C6F0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58727" y="2478298"/>
            <a:ext cx="8330158" cy="336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698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73474-7C29-BA0F-3859-FDF998411101}"/>
              </a:ext>
            </a:extLst>
          </p:cNvPr>
          <p:cNvSpPr>
            <a:spLocks noGrp="1"/>
          </p:cNvSpPr>
          <p:nvPr>
            <p:ph type="title"/>
          </p:nvPr>
        </p:nvSpPr>
        <p:spPr/>
        <p:txBody>
          <a:bodyPr/>
          <a:lstStyle/>
          <a:p>
            <a:r>
              <a:rPr lang="en-US" dirty="0"/>
              <a:t>Example</a:t>
            </a:r>
          </a:p>
        </p:txBody>
      </p:sp>
      <p:pic>
        <p:nvPicPr>
          <p:cNvPr id="3074" name="Picture 2">
            <a:extLst>
              <a:ext uri="{FF2B5EF4-FFF2-40B4-BE49-F238E27FC236}">
                <a16:creationId xmlns:a16="http://schemas.microsoft.com/office/drawing/2014/main" id="{9CA7E397-B62C-540E-34BA-71FBCFEF77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0160" y="2097742"/>
            <a:ext cx="9919341" cy="341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4663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0D95FEA5-C87C-DECD-519F-BEB9DC67F0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1298" y="1099127"/>
            <a:ext cx="9231952" cy="489743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E2379AC-12D4-91EC-A30B-5929C873133B}"/>
              </a:ext>
            </a:extLst>
          </p:cNvPr>
          <p:cNvCxnSpPr/>
          <p:nvPr/>
        </p:nvCxnSpPr>
        <p:spPr>
          <a:xfrm flipV="1">
            <a:off x="9799782" y="2281382"/>
            <a:ext cx="683491" cy="39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284EAF5-9400-0DE5-DE83-2F608C87B742}"/>
              </a:ext>
            </a:extLst>
          </p:cNvPr>
          <p:cNvSpPr txBox="1"/>
          <p:nvPr/>
        </p:nvSpPr>
        <p:spPr>
          <a:xfrm>
            <a:off x="9904194" y="1838036"/>
            <a:ext cx="2287806" cy="369332"/>
          </a:xfrm>
          <a:prstGeom prst="rect">
            <a:avLst/>
          </a:prstGeom>
          <a:noFill/>
        </p:spPr>
        <p:txBody>
          <a:bodyPr wrap="none" rtlCol="0">
            <a:spAutoFit/>
          </a:bodyPr>
          <a:lstStyle/>
          <a:p>
            <a:r>
              <a:rPr lang="en-US" dirty="0"/>
              <a:t>Pronoun resolution</a:t>
            </a:r>
          </a:p>
        </p:txBody>
      </p:sp>
      <p:cxnSp>
        <p:nvCxnSpPr>
          <p:cNvPr id="7" name="Straight Arrow Connector 6">
            <a:extLst>
              <a:ext uri="{FF2B5EF4-FFF2-40B4-BE49-F238E27FC236}">
                <a16:creationId xmlns:a16="http://schemas.microsoft.com/office/drawing/2014/main" id="{E0AC4C55-073B-2F00-EF58-FECF5CA6554C}"/>
              </a:ext>
            </a:extLst>
          </p:cNvPr>
          <p:cNvCxnSpPr>
            <a:cxnSpLocks/>
          </p:cNvCxnSpPr>
          <p:nvPr/>
        </p:nvCxnSpPr>
        <p:spPr>
          <a:xfrm>
            <a:off x="9799782" y="4037249"/>
            <a:ext cx="683491" cy="313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281109-276C-902D-8DDB-20DF874C6A32}"/>
              </a:ext>
            </a:extLst>
          </p:cNvPr>
          <p:cNvSpPr txBox="1"/>
          <p:nvPr/>
        </p:nvSpPr>
        <p:spPr>
          <a:xfrm>
            <a:off x="9486799" y="4465967"/>
            <a:ext cx="2121093" cy="369332"/>
          </a:xfrm>
          <a:prstGeom prst="rect">
            <a:avLst/>
          </a:prstGeom>
          <a:noFill/>
        </p:spPr>
        <p:txBody>
          <a:bodyPr wrap="none" rtlCol="0">
            <a:spAutoFit/>
          </a:bodyPr>
          <a:lstStyle/>
          <a:p>
            <a:r>
              <a:rPr lang="en-US" dirty="0"/>
              <a:t>Logical reasoning</a:t>
            </a:r>
          </a:p>
        </p:txBody>
      </p:sp>
      <p:sp>
        <p:nvSpPr>
          <p:cNvPr id="10" name="TextBox 9">
            <a:extLst>
              <a:ext uri="{FF2B5EF4-FFF2-40B4-BE49-F238E27FC236}">
                <a16:creationId xmlns:a16="http://schemas.microsoft.com/office/drawing/2014/main" id="{EC02D782-B603-3F03-58CF-E7C65119D28F}"/>
              </a:ext>
            </a:extLst>
          </p:cNvPr>
          <p:cNvSpPr txBox="1"/>
          <p:nvPr/>
        </p:nvSpPr>
        <p:spPr>
          <a:xfrm>
            <a:off x="6286763" y="4465967"/>
            <a:ext cx="1697901" cy="369332"/>
          </a:xfrm>
          <a:prstGeom prst="rect">
            <a:avLst/>
          </a:prstGeom>
          <a:noFill/>
        </p:spPr>
        <p:txBody>
          <a:bodyPr wrap="none" rtlCol="0">
            <a:spAutoFit/>
          </a:bodyPr>
          <a:lstStyle/>
          <a:p>
            <a:r>
              <a:rPr lang="en-US" dirty="0"/>
              <a:t>AI2 reasoning</a:t>
            </a:r>
          </a:p>
        </p:txBody>
      </p:sp>
      <p:sp>
        <p:nvSpPr>
          <p:cNvPr id="11" name="TextBox 10">
            <a:extLst>
              <a:ext uri="{FF2B5EF4-FFF2-40B4-BE49-F238E27FC236}">
                <a16:creationId xmlns:a16="http://schemas.microsoft.com/office/drawing/2014/main" id="{F34BCCC1-0131-D9E6-F570-AF42351A99A1}"/>
              </a:ext>
            </a:extLst>
          </p:cNvPr>
          <p:cNvSpPr txBox="1"/>
          <p:nvPr/>
        </p:nvSpPr>
        <p:spPr>
          <a:xfrm>
            <a:off x="5149272" y="1912050"/>
            <a:ext cx="2274982" cy="369332"/>
          </a:xfrm>
          <a:prstGeom prst="rect">
            <a:avLst/>
          </a:prstGeom>
          <a:noFill/>
        </p:spPr>
        <p:txBody>
          <a:bodyPr wrap="none" rtlCol="0">
            <a:spAutoFit/>
          </a:bodyPr>
          <a:lstStyle/>
          <a:p>
            <a:r>
              <a:rPr lang="en-US" dirty="0"/>
              <a:t>Multi turn dialogue</a:t>
            </a:r>
          </a:p>
        </p:txBody>
      </p:sp>
      <p:sp>
        <p:nvSpPr>
          <p:cNvPr id="12" name="TextBox 11">
            <a:extLst>
              <a:ext uri="{FF2B5EF4-FFF2-40B4-BE49-F238E27FC236}">
                <a16:creationId xmlns:a16="http://schemas.microsoft.com/office/drawing/2014/main" id="{18985B20-DA64-7A1C-1808-193D6471544E}"/>
              </a:ext>
            </a:extLst>
          </p:cNvPr>
          <p:cNvSpPr txBox="1"/>
          <p:nvPr/>
        </p:nvSpPr>
        <p:spPr>
          <a:xfrm>
            <a:off x="5585289" y="1136257"/>
            <a:ext cx="1838965" cy="369332"/>
          </a:xfrm>
          <a:prstGeom prst="rect">
            <a:avLst/>
          </a:prstGeom>
          <a:noFill/>
        </p:spPr>
        <p:txBody>
          <a:bodyPr wrap="none" rtlCol="0">
            <a:spAutoFit/>
          </a:bodyPr>
          <a:lstStyle/>
          <a:p>
            <a:r>
              <a:rPr lang="en-US" dirty="0"/>
              <a:t>Big bench hard</a:t>
            </a:r>
          </a:p>
        </p:txBody>
      </p:sp>
    </p:spTree>
    <p:extLst>
      <p:ext uri="{BB962C8B-B14F-4D97-AF65-F5344CB8AC3E}">
        <p14:creationId xmlns:p14="http://schemas.microsoft.com/office/powerpoint/2010/main" val="827493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16587-AB52-78DF-DE20-74B628A8C5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18CF390-B228-F4AA-2BC7-A72F04E403FE}"/>
              </a:ext>
            </a:extLst>
          </p:cNvPr>
          <p:cNvSpPr>
            <a:spLocks noGrp="1"/>
          </p:cNvSpPr>
          <p:nvPr>
            <p:ph idx="1"/>
          </p:nvPr>
        </p:nvSpPr>
        <p:spPr/>
        <p:txBody>
          <a:bodyPr/>
          <a:lstStyle/>
          <a:p>
            <a:endParaRPr lang="en-US"/>
          </a:p>
        </p:txBody>
      </p:sp>
      <p:pic>
        <p:nvPicPr>
          <p:cNvPr id="27650" name="Picture 2">
            <a:extLst>
              <a:ext uri="{FF2B5EF4-FFF2-40B4-BE49-F238E27FC236}">
                <a16:creationId xmlns:a16="http://schemas.microsoft.com/office/drawing/2014/main" id="{5368D047-8B59-558F-73A9-B9A7DE4FD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346" y="1163927"/>
            <a:ext cx="890861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5706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DCFFE-8181-9933-B140-5E1F6717E26C}"/>
              </a:ext>
            </a:extLst>
          </p:cNvPr>
          <p:cNvSpPr>
            <a:spLocks noGrp="1"/>
          </p:cNvSpPr>
          <p:nvPr>
            <p:ph type="title"/>
          </p:nvPr>
        </p:nvSpPr>
        <p:spPr/>
        <p:txBody>
          <a:bodyPr/>
          <a:lstStyle/>
          <a:p>
            <a:r>
              <a:rPr lang="en-US" dirty="0"/>
              <a:t>Win rates</a:t>
            </a:r>
          </a:p>
        </p:txBody>
      </p:sp>
      <p:pic>
        <p:nvPicPr>
          <p:cNvPr id="5" name="Content Placeholder 4">
            <a:extLst>
              <a:ext uri="{FF2B5EF4-FFF2-40B4-BE49-F238E27FC236}">
                <a16:creationId xmlns:a16="http://schemas.microsoft.com/office/drawing/2014/main" id="{0456F7BA-63AF-FCC2-C253-27310CF7EDDF}"/>
              </a:ext>
            </a:extLst>
          </p:cNvPr>
          <p:cNvPicPr>
            <a:picLocks noGrp="1" noChangeAspect="1"/>
          </p:cNvPicPr>
          <p:nvPr>
            <p:ph idx="1"/>
          </p:nvPr>
        </p:nvPicPr>
        <p:blipFill>
          <a:blip r:embed="rId2"/>
          <a:stretch>
            <a:fillRect/>
          </a:stretch>
        </p:blipFill>
        <p:spPr>
          <a:xfrm>
            <a:off x="2099469" y="2855913"/>
            <a:ext cx="8448675" cy="2609850"/>
          </a:xfrm>
        </p:spPr>
      </p:pic>
    </p:spTree>
    <p:extLst>
      <p:ext uri="{BB962C8B-B14F-4D97-AF65-F5344CB8AC3E}">
        <p14:creationId xmlns:p14="http://schemas.microsoft.com/office/powerpoint/2010/main" val="7164884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2C0B8-609E-16AF-9995-22F57C48F3D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5BCD61D-C744-594F-5651-1E72D7914284}"/>
              </a:ext>
            </a:extLst>
          </p:cNvPr>
          <p:cNvSpPr>
            <a:spLocks noGrp="1"/>
          </p:cNvSpPr>
          <p:nvPr>
            <p:ph idx="1"/>
          </p:nvPr>
        </p:nvSpPr>
        <p:spPr/>
        <p:txBody>
          <a:bodyPr/>
          <a:lstStyle/>
          <a:p>
            <a:pPr algn="l" fontAlgn="base">
              <a:buFont typeface="+mj-lt"/>
              <a:buAutoNum type="arabicPeriod"/>
            </a:pPr>
            <a:r>
              <a:rPr lang="en-US" b="0" i="0" dirty="0">
                <a:effectLst/>
                <a:latin typeface="inherit"/>
              </a:rPr>
              <a:t>There is not many papers which use </a:t>
            </a:r>
            <a:r>
              <a:rPr lang="en-US" b="0" i="0" dirty="0" err="1">
                <a:effectLst/>
                <a:latin typeface="inherit"/>
              </a:rPr>
              <a:t>gnns</a:t>
            </a:r>
            <a:r>
              <a:rPr lang="en-US" b="0" i="0" dirty="0">
                <a:effectLst/>
                <a:latin typeface="inherit"/>
              </a:rPr>
              <a:t> to improve reasoning. I was only able to find one. And that paper worked on the input prompt</a:t>
            </a:r>
          </a:p>
          <a:p>
            <a:pPr algn="l" fontAlgn="base">
              <a:buFont typeface="+mj-lt"/>
              <a:buAutoNum type="arabicPeriod"/>
            </a:pPr>
            <a:r>
              <a:rPr lang="en-US" b="0" i="0" dirty="0">
                <a:effectLst/>
                <a:latin typeface="inherit"/>
              </a:rPr>
              <a:t>Chain of thought can be good but you have to not distract it in any way and teach the steps properly and extensively.(contents of each step can be wrong) but can outperform humans</a:t>
            </a:r>
          </a:p>
          <a:p>
            <a:pPr algn="l" fontAlgn="base">
              <a:buFont typeface="+mj-lt"/>
              <a:buAutoNum type="arabicPeriod"/>
            </a:pPr>
            <a:r>
              <a:rPr lang="en-US" b="0" i="0" dirty="0">
                <a:effectLst/>
                <a:latin typeface="inherit"/>
              </a:rPr>
              <a:t>Graph of thoughts with back tracking, self play, tool use is cool so maybe future research will be a combination of those</a:t>
            </a:r>
          </a:p>
          <a:p>
            <a:pPr algn="l" fontAlgn="base">
              <a:buFont typeface="+mj-lt"/>
              <a:buAutoNum type="arabicPeriod"/>
            </a:pPr>
            <a:r>
              <a:rPr lang="en-US" b="0" i="0" dirty="0">
                <a:effectLst/>
                <a:latin typeface="inherit"/>
              </a:rPr>
              <a:t>Not much defeasible logic papers</a:t>
            </a:r>
          </a:p>
          <a:p>
            <a:endParaRPr lang="en-US" dirty="0"/>
          </a:p>
        </p:txBody>
      </p:sp>
    </p:spTree>
    <p:extLst>
      <p:ext uri="{BB962C8B-B14F-4D97-AF65-F5344CB8AC3E}">
        <p14:creationId xmlns:p14="http://schemas.microsoft.com/office/powerpoint/2010/main" val="1460338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3DBB-3AFA-D590-8DCC-2A4847162DA2}"/>
              </a:ext>
            </a:extLst>
          </p:cNvPr>
          <p:cNvSpPr>
            <a:spLocks noGrp="1"/>
          </p:cNvSpPr>
          <p:nvPr>
            <p:ph type="title"/>
          </p:nvPr>
        </p:nvSpPr>
        <p:spPr/>
        <p:txBody>
          <a:bodyPr/>
          <a:lstStyle/>
          <a:p>
            <a:r>
              <a:rPr lang="en-US" dirty="0"/>
              <a:t>What is inference?</a:t>
            </a:r>
          </a:p>
        </p:txBody>
      </p:sp>
      <p:sp>
        <p:nvSpPr>
          <p:cNvPr id="3" name="Content Placeholder 2">
            <a:extLst>
              <a:ext uri="{FF2B5EF4-FFF2-40B4-BE49-F238E27FC236}">
                <a16:creationId xmlns:a16="http://schemas.microsoft.com/office/drawing/2014/main" id="{4C8AC0F8-23A3-3248-3B2E-535DB5397628}"/>
              </a:ext>
            </a:extLst>
          </p:cNvPr>
          <p:cNvSpPr>
            <a:spLocks noGrp="1"/>
          </p:cNvSpPr>
          <p:nvPr>
            <p:ph idx="1"/>
          </p:nvPr>
        </p:nvSpPr>
        <p:spPr/>
        <p:txBody>
          <a:bodyPr/>
          <a:lstStyle/>
          <a:p>
            <a:pPr marL="514350" indent="-514350">
              <a:buAutoNum type="arabicPeriod"/>
            </a:pPr>
            <a:r>
              <a:rPr lang="en-US" b="0" i="0" dirty="0">
                <a:solidFill>
                  <a:srgbClr val="242424"/>
                </a:solidFill>
                <a:effectLst/>
                <a:highlight>
                  <a:srgbClr val="FFFFFF"/>
                </a:highlight>
                <a:latin typeface="source-serif-pro"/>
              </a:rPr>
              <a:t>Deduction = uses a fact and a rule to come up with a conclusion. Ex. Given Aristotle is a human and all humans will die, Aristotle will die</a:t>
            </a:r>
          </a:p>
          <a:p>
            <a:pPr marL="514350" indent="-514350">
              <a:buFont typeface="Arial" panose="020B0604020202020204" pitchFamily="34" charset="0"/>
              <a:buAutoNum type="arabicPeriod"/>
            </a:pPr>
            <a:r>
              <a:rPr lang="en-US" b="0" i="0" dirty="0">
                <a:solidFill>
                  <a:srgbClr val="242424"/>
                </a:solidFill>
                <a:effectLst/>
                <a:highlight>
                  <a:srgbClr val="FFFFFF"/>
                </a:highlight>
                <a:latin typeface="source-serif-pro"/>
              </a:rPr>
              <a:t>Defeasible Inference=infer the best explanation for a given phenomenon. So given Aristotle is a human, and Aristotle died, the most likely explanation is all humans will die</a:t>
            </a:r>
            <a:endParaRPr lang="en-US" dirty="0"/>
          </a:p>
        </p:txBody>
      </p:sp>
    </p:spTree>
    <p:extLst>
      <p:ext uri="{BB962C8B-B14F-4D97-AF65-F5344CB8AC3E}">
        <p14:creationId xmlns:p14="http://schemas.microsoft.com/office/powerpoint/2010/main" val="14934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4752D4-3B80-2471-7992-1119F0F28977}"/>
              </a:ext>
            </a:extLst>
          </p:cNvPr>
          <p:cNvPicPr>
            <a:picLocks noGrp="1" noChangeAspect="1"/>
          </p:cNvPicPr>
          <p:nvPr>
            <p:ph idx="1"/>
          </p:nvPr>
        </p:nvPicPr>
        <p:blipFill>
          <a:blip r:embed="rId2"/>
          <a:stretch>
            <a:fillRect/>
          </a:stretch>
        </p:blipFill>
        <p:spPr>
          <a:xfrm>
            <a:off x="518663" y="1360843"/>
            <a:ext cx="11154673" cy="3045460"/>
          </a:xfrm>
        </p:spPr>
      </p:pic>
    </p:spTree>
    <p:extLst>
      <p:ext uri="{BB962C8B-B14F-4D97-AF65-F5344CB8AC3E}">
        <p14:creationId xmlns:p14="http://schemas.microsoft.com/office/powerpoint/2010/main" val="1283397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A209B-2FED-1F3D-6555-98B40D9A10D8}"/>
              </a:ext>
            </a:extLst>
          </p:cNvPr>
          <p:cNvSpPr>
            <a:spLocks noGrp="1"/>
          </p:cNvSpPr>
          <p:nvPr>
            <p:ph type="title"/>
          </p:nvPr>
        </p:nvSpPr>
        <p:spPr/>
        <p:txBody>
          <a:bodyPr/>
          <a:lstStyle/>
          <a:p>
            <a:r>
              <a:rPr lang="en-US" b="1" i="0" dirty="0">
                <a:solidFill>
                  <a:srgbClr val="242424"/>
                </a:solidFill>
                <a:effectLst/>
                <a:highlight>
                  <a:srgbClr val="FFFFFF"/>
                </a:highlight>
                <a:latin typeface="sohne"/>
              </a:rPr>
              <a:t>Requirements for Natural Language Reasoning</a:t>
            </a:r>
            <a:endParaRPr lang="en-US" dirty="0"/>
          </a:p>
        </p:txBody>
      </p:sp>
      <p:sp>
        <p:nvSpPr>
          <p:cNvPr id="3" name="Content Placeholder 2">
            <a:extLst>
              <a:ext uri="{FF2B5EF4-FFF2-40B4-BE49-F238E27FC236}">
                <a16:creationId xmlns:a16="http://schemas.microsoft.com/office/drawing/2014/main" id="{2DEC635A-B91A-B199-B93C-C7C74A0BB7C8}"/>
              </a:ext>
            </a:extLst>
          </p:cNvPr>
          <p:cNvSpPr>
            <a:spLocks noGrp="1"/>
          </p:cNvSpPr>
          <p:nvPr>
            <p:ph idx="1"/>
          </p:nvPr>
        </p:nvSpPr>
        <p:spPr/>
        <p:txBody>
          <a:bodyPr/>
          <a:lstStyle/>
          <a:p>
            <a:pPr algn="l">
              <a:buFont typeface="+mj-lt"/>
              <a:buAutoNum type="arabicPeriod"/>
            </a:pPr>
            <a:r>
              <a:rPr lang="en-US" b="0" i="0" dirty="0">
                <a:solidFill>
                  <a:srgbClr val="242424"/>
                </a:solidFill>
                <a:effectLst/>
                <a:highlight>
                  <a:srgbClr val="FFFFFF"/>
                </a:highlight>
                <a:latin typeface="source-serif-pro"/>
              </a:rPr>
              <a:t>knowledge acquisition where relevant knowledge for reasoning is collected.</a:t>
            </a:r>
          </a:p>
          <a:p>
            <a:pPr algn="l">
              <a:buFont typeface="+mj-lt"/>
              <a:buAutoNum type="arabicPeriod"/>
            </a:pPr>
            <a:r>
              <a:rPr lang="en-US" b="0" i="0" dirty="0">
                <a:solidFill>
                  <a:srgbClr val="242424"/>
                </a:solidFill>
                <a:effectLst/>
                <a:highlight>
                  <a:srgbClr val="FFFFFF"/>
                </a:highlight>
                <a:latin typeface="source-serif-pro"/>
              </a:rPr>
              <a:t>knowledge understanding where the relevant propositions underlying the knowledge are captured.</a:t>
            </a:r>
          </a:p>
          <a:p>
            <a:pPr algn="l">
              <a:buFont typeface="+mj-lt"/>
              <a:buAutoNum type="arabicPeriod"/>
            </a:pPr>
            <a:r>
              <a:rPr lang="en-US" b="0" i="0" dirty="0">
                <a:solidFill>
                  <a:srgbClr val="242424"/>
                </a:solidFill>
                <a:effectLst/>
                <a:highlight>
                  <a:srgbClr val="FFFFFF"/>
                </a:highlight>
                <a:latin typeface="source-serif-pro"/>
              </a:rPr>
              <a:t>Inference which we already discussed where the premises are used to infer a conclusion given one or more steps.</a:t>
            </a:r>
          </a:p>
          <a:p>
            <a:pPr marL="0" indent="0">
              <a:buNone/>
            </a:pPr>
            <a:endParaRPr lang="en-US" dirty="0"/>
          </a:p>
        </p:txBody>
      </p:sp>
    </p:spTree>
    <p:extLst>
      <p:ext uri="{BB962C8B-B14F-4D97-AF65-F5344CB8AC3E}">
        <p14:creationId xmlns:p14="http://schemas.microsoft.com/office/powerpoint/2010/main" val="2569494725"/>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SL_V16" id="{36B34AD0-AFC2-468E-8620-6CFD159B149F}" vid="{ACCF8893-1A0E-437D-A612-1659D305EA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ABD9919-8F5A-4B99-83E1-E90FE1DCF2E1}">
  <ds:schemaRefs>
    <ds:schemaRef ds:uri="http://schemas.microsoft.com/sharepoint/v3/contenttype/forms"/>
  </ds:schemaRefs>
</ds:datastoreItem>
</file>

<file path=customXml/itemProps2.xml><?xml version="1.0" encoding="utf-8"?>
<ds:datastoreItem xmlns:ds="http://schemas.openxmlformats.org/officeDocument/2006/customXml" ds:itemID="{52D646E0-DCC8-4209-B539-AA58186B68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E87F72-70BF-43BC-A0D4-53665DC1267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{3BC63679-F284-439B-AFAB-FCC3289D89EA}tf89338750_win32</Template>
  <TotalTime>1281</TotalTime>
  <Words>1599</Words>
  <Application>Microsoft Office PowerPoint</Application>
  <PresentationFormat>Widescreen</PresentationFormat>
  <Paragraphs>149</Paragraphs>
  <Slides>63</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inherit</vt:lpstr>
      <vt:lpstr>Lucida Grande</vt:lpstr>
      <vt:lpstr>sohne</vt:lpstr>
      <vt:lpstr>source-code-pro</vt:lpstr>
      <vt:lpstr>source-serif-pro</vt:lpstr>
      <vt:lpstr>Arial</vt:lpstr>
      <vt:lpstr>Calibri</vt:lpstr>
      <vt:lpstr>Univers</vt:lpstr>
      <vt:lpstr>GradientVTI</vt:lpstr>
      <vt:lpstr>Current State of Reasoning With LLMs</vt:lpstr>
      <vt:lpstr>Agenda</vt:lpstr>
      <vt:lpstr>What is Reasoning?</vt:lpstr>
      <vt:lpstr>Natural Language Reasoning, A Survey </vt:lpstr>
      <vt:lpstr>PowerPoint Presentation</vt:lpstr>
      <vt:lpstr>Example</vt:lpstr>
      <vt:lpstr>What is inference?</vt:lpstr>
      <vt:lpstr>PowerPoint Presentation</vt:lpstr>
      <vt:lpstr>Requirements for Natural Language Reasoning</vt:lpstr>
      <vt:lpstr>Advantage of LLMs</vt:lpstr>
      <vt:lpstr>Emergent Abilities</vt:lpstr>
      <vt:lpstr>Emergent Abilities of Large Language Models </vt:lpstr>
      <vt:lpstr>PowerPoint Presentation</vt:lpstr>
      <vt:lpstr>Datasets used</vt:lpstr>
      <vt:lpstr>How about with better prompting?</vt:lpstr>
      <vt:lpstr>Chain-of-Thought Prompting Elicits Reasoning in Large Language Models</vt:lpstr>
      <vt:lpstr>Finetuned Language Models Are Zero-Shot Learners</vt:lpstr>
      <vt:lpstr>Show Your Work: Scratchpads for Intermediate Computation with Language Models</vt:lpstr>
      <vt:lpstr>Language Models (Mostly) Know What They Know</vt:lpstr>
      <vt:lpstr>Replacing an Option with ‘None of the Above’ Harms Performance and Calibration</vt:lpstr>
      <vt:lpstr>Models are well calibrated for True/False when asked in the format</vt:lpstr>
      <vt:lpstr>RLHF Policy Miscalibration Can Be Remediated with a Temperature Tuning</vt:lpstr>
      <vt:lpstr>Now, does these prompting tech have emergent abilities?</vt:lpstr>
      <vt:lpstr>Why does this happen?</vt:lpstr>
      <vt:lpstr>More advanced Prompting techniques</vt:lpstr>
      <vt:lpstr>Tree of thought</vt:lpstr>
      <vt:lpstr>PowerPoint Presentation</vt:lpstr>
      <vt:lpstr>Beyond Chain-of-Thought, Effective Graph-of-Thought Reasoning in Language Models</vt:lpstr>
      <vt:lpstr>PowerPoint Presentation</vt:lpstr>
      <vt:lpstr>PowerPoint Presentation</vt:lpstr>
      <vt:lpstr>Outperforms COT a bit but</vt:lpstr>
      <vt:lpstr>Boosting Logical Reasoning in Large Language Models through a New Framework: The Graph of Thought</vt:lpstr>
      <vt:lpstr>Goldbach’s Conjecture</vt:lpstr>
      <vt:lpstr>PowerPoint Presentation</vt:lpstr>
      <vt:lpstr>PowerPoint Presentation</vt:lpstr>
      <vt:lpstr>PowerPoint Presentation</vt:lpstr>
      <vt:lpstr>Analysis of LLM Reasoning</vt:lpstr>
      <vt:lpstr>Towards Understanding Chain-of-Thought Prompting: An Empirical Study of What Matters</vt:lpstr>
      <vt:lpstr>PowerPoint Presentation</vt:lpstr>
      <vt:lpstr>Large Language Models Can Be Easily Distracted by Irrelevant Context</vt:lpstr>
      <vt:lpstr>PowerPoint Presentation</vt:lpstr>
      <vt:lpstr>Language Models Don’t Always Say What They Think: Unfaithful Explanations in Chain-of-Thought Prompting</vt:lpstr>
      <vt:lpstr>PowerPoint Presentation</vt:lpstr>
      <vt:lpstr>To make the correct answer, the model must acknowledge the bias it has and correct it. But..</vt:lpstr>
      <vt:lpstr>PowerPoint Presentation</vt:lpstr>
      <vt:lpstr>We may want a critique to point out these issues to the LLM to solve them!</vt:lpstr>
      <vt:lpstr>Large Language Models Cannot Self-Correct Reasoning Yet </vt:lpstr>
      <vt:lpstr>The Impact of Reasoning Step Length on Large Language Models</vt:lpstr>
      <vt:lpstr>just increasing the number of steps in COT helps with reasoning even with incorrect rationales</vt:lpstr>
      <vt:lpstr>Can we improve reasoning further?</vt:lpstr>
      <vt:lpstr>Promising approaches</vt:lpstr>
      <vt:lpstr>LOGIC-LM: Empowering Large Language Models with Symbolic Solvers for Faithful Logical Reasoning</vt:lpstr>
      <vt:lpstr>Since llms are not great with logic, let’s translate our problems for logic solvers!</vt:lpstr>
      <vt:lpstr>List of solvers</vt:lpstr>
      <vt:lpstr>main issues/questions</vt:lpstr>
      <vt:lpstr> Efficient Tool Use with Chain-of-Abstraction Reasoning</vt:lpstr>
      <vt:lpstr>Assumption/Critique</vt:lpstr>
      <vt:lpstr>machine learning that demonstrate impressive logical capabilities even beyond human made algorithms-alpha zero</vt:lpstr>
      <vt:lpstr>Self-playing Adversarial Language Game Enhances LLM Reasoning</vt:lpstr>
      <vt:lpstr>PowerPoint Presentation</vt:lpstr>
      <vt:lpstr>PowerPoint Presentation</vt:lpstr>
      <vt:lpstr>Win rates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Isamu Isozaki</dc:creator>
  <cp:lastModifiedBy>Isamu Isozaki</cp:lastModifiedBy>
  <cp:revision>12</cp:revision>
  <dcterms:created xsi:type="dcterms:W3CDTF">2024-06-29T02:10:29Z</dcterms:created>
  <dcterms:modified xsi:type="dcterms:W3CDTF">2024-06-29T23:58:28Z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